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customXml/itemProps6.xml" ContentType="application/vnd.openxmlformats-officedocument.customXmlProperties+xml"/>
  <Override PartName="/customXml/itemProps7.xml" ContentType="application/vnd.openxmlformats-officedocument.customXmlProperties+xml"/>
  <Override PartName="/customXml/itemProps8.xml" ContentType="application/vnd.openxmlformats-officedocument.customXmlProperties+xml"/>
  <Override PartName="/customXml/itemProps9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0"/>
  </p:sldMasterIdLst>
  <p:notesMasterIdLst>
    <p:notesMasterId r:id="rId19"/>
  </p:notesMasterIdLst>
  <p:handoutMasterIdLst>
    <p:handoutMasterId r:id="rId20"/>
  </p:handoutMasterIdLst>
  <p:sldIdLst>
    <p:sldId id="794" r:id="rId11"/>
    <p:sldId id="795" r:id="rId12"/>
    <p:sldId id="796" r:id="rId13"/>
    <p:sldId id="297" r:id="rId14"/>
    <p:sldId id="298" r:id="rId15"/>
    <p:sldId id="299" r:id="rId16"/>
    <p:sldId id="300" r:id="rId17"/>
    <p:sldId id="301" r:id="rId18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62A14D"/>
    <a:srgbClr val="000000"/>
    <a:srgbClr val="C6D254"/>
    <a:srgbClr val="B1D254"/>
    <a:srgbClr val="72AF2F"/>
    <a:srgbClr val="5C88D0"/>
    <a:srgbClr val="2A6EA8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294" autoAdjust="0"/>
    <p:restoredTop sz="94627" autoAdjust="0"/>
  </p:normalViewPr>
  <p:slideViewPr>
    <p:cSldViewPr snapToGrid="0">
      <p:cViewPr varScale="1">
        <p:scale>
          <a:sx n="101" d="100"/>
          <a:sy n="101" d="100"/>
        </p:scale>
        <p:origin x="792" y="6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4" d="100"/>
          <a:sy n="54" d="100"/>
        </p:scale>
        <p:origin x="2530" y="5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ustomXml" Target="../customXml/item8.xml"/><Relationship Id="rId13" Type="http://schemas.openxmlformats.org/officeDocument/2006/relationships/slide" Target="slides/slide3.xml"/><Relationship Id="rId18" Type="http://schemas.openxmlformats.org/officeDocument/2006/relationships/slide" Target="slides/slide8.xml"/><Relationship Id="rId3" Type="http://schemas.openxmlformats.org/officeDocument/2006/relationships/customXml" Target="../customXml/item3.xml"/><Relationship Id="rId21" Type="http://schemas.openxmlformats.org/officeDocument/2006/relationships/commentAuthors" Target="commentAuthors.xml"/><Relationship Id="rId7" Type="http://schemas.openxmlformats.org/officeDocument/2006/relationships/customXml" Target="../customXml/item7.xml"/><Relationship Id="rId12" Type="http://schemas.openxmlformats.org/officeDocument/2006/relationships/slide" Target="slides/slide2.xml"/><Relationship Id="rId17" Type="http://schemas.openxmlformats.org/officeDocument/2006/relationships/slide" Target="slides/slide7.xml"/><Relationship Id="rId25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6.xml"/><Relationship Id="rId20" Type="http://schemas.openxmlformats.org/officeDocument/2006/relationships/handoutMaster" Target="handoutMasters/handoutMaster1.xml"/><Relationship Id="rId1" Type="http://schemas.openxmlformats.org/officeDocument/2006/relationships/customXml" Target="../customXml/item1.xml"/><Relationship Id="rId6" Type="http://schemas.openxmlformats.org/officeDocument/2006/relationships/customXml" Target="../customXml/item6.xml"/><Relationship Id="rId11" Type="http://schemas.openxmlformats.org/officeDocument/2006/relationships/slide" Target="slides/slide1.xml"/><Relationship Id="rId24" Type="http://schemas.openxmlformats.org/officeDocument/2006/relationships/theme" Target="theme/theme1.xml"/><Relationship Id="rId5" Type="http://schemas.openxmlformats.org/officeDocument/2006/relationships/customXml" Target="../customXml/item5.xml"/><Relationship Id="rId15" Type="http://schemas.openxmlformats.org/officeDocument/2006/relationships/slide" Target="slides/slide5.xml"/><Relationship Id="rId23" Type="http://schemas.openxmlformats.org/officeDocument/2006/relationships/viewProps" Target="viewProps.xml"/><Relationship Id="rId10" Type="http://schemas.openxmlformats.org/officeDocument/2006/relationships/slideMaster" Target="slideMasters/slideMaster1.xml"/><Relationship Id="rId19" Type="http://schemas.openxmlformats.org/officeDocument/2006/relationships/notesMaster" Target="notesMasters/notesMaster1.xml"/><Relationship Id="rId4" Type="http://schemas.openxmlformats.org/officeDocument/2006/relationships/customXml" Target="../customXml/item4.xml"/><Relationship Id="rId9" Type="http://schemas.openxmlformats.org/officeDocument/2006/relationships/customXml" Target="../customXml/item9.xml"/><Relationship Id="rId14" Type="http://schemas.openxmlformats.org/officeDocument/2006/relationships/slide" Target="slides/slide4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9/6/2023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9/6/2023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295590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TSG SA Meeting #101</a:t>
            </a:r>
          </a:p>
          <a:p>
            <a:r>
              <a:rPr lang="fi-FI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Bangalore, India, September 11 - 15, 2023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566042" y="334106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SP-</a:t>
            </a:r>
            <a:r>
              <a:rPr lang="en-US" sz="1400" b="1" dirty="0">
                <a:effectLst/>
              </a:rPr>
              <a:t>231123</a:t>
            </a:r>
            <a:endParaRPr lang="en-GB" altLang="en-US" sz="1400" b="1" dirty="0">
              <a:solidFill>
                <a:schemeClr val="bg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359569" y="476250"/>
            <a:ext cx="7891463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Use this layout for document slides when you need space for a long heading and big content area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0CFEFC-6AC8-4817-A0D3-6029D48BD293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359569" y="1844675"/>
            <a:ext cx="8424863" cy="4392612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7876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Meeting #101, Bangalore, India, September </a:t>
            </a:r>
            <a:r>
              <a:rPr lang="fi-FI" altLang="de-DE" sz="1200" baseline="0" dirty="0">
                <a:solidFill>
                  <a:schemeClr val="bg1"/>
                </a:solidFill>
              </a:rPr>
              <a:t>11 - 15, 2023</a:t>
            </a:r>
            <a:endParaRPr lang="en-GB" altLang="de-DE" sz="1200" dirty="0">
              <a:solidFill>
                <a:schemeClr val="bg1"/>
              </a:solidFill>
            </a:endParaRPr>
          </a:p>
          <a:p>
            <a:pPr>
              <a:defRPr/>
            </a:pPr>
            <a:endParaRPr lang="en-GB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2023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  <p:sldLayoutId id="2147483771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3gpp.org/ftp/tsg_sa/WG2_Arch/TSGS2_158_Goteborg_2023-08/docs/S2-2309919.zip" TargetMode="Externa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customXml" Target="../../customXml/item4.xml"/><Relationship Id="rId1" Type="http://schemas.openxmlformats.org/officeDocument/2006/relationships/customXml" Target="../../customXml/item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customXml" Target="../../customXml/item9.xml"/><Relationship Id="rId1" Type="http://schemas.openxmlformats.org/officeDocument/2006/relationships/customXml" Target="../../customXml/item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customXml" Target="../../customXml/item6.xml"/><Relationship Id="rId1" Type="http://schemas.openxmlformats.org/officeDocument/2006/relationships/customXml" Target="../../customXml/item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922946" y="2239766"/>
            <a:ext cx="701909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hu-HU" sz="3600" dirty="0" err="1"/>
              <a:t>Study</a:t>
            </a:r>
            <a:r>
              <a:rPr lang="hu-HU" sz="3600" dirty="0"/>
              <a:t> </a:t>
            </a:r>
            <a:r>
              <a:rPr lang="hu-HU" sz="3600" dirty="0" err="1"/>
              <a:t>on</a:t>
            </a:r>
            <a:r>
              <a:rPr lang="hu-HU" sz="3600" dirty="0"/>
              <a:t> </a:t>
            </a:r>
            <a:br>
              <a:rPr lang="en-US" sz="3600" dirty="0"/>
            </a:br>
            <a:r>
              <a:rPr lang="en-US" sz="3600" dirty="0"/>
              <a:t>User Plane Redundancy</a:t>
            </a:r>
            <a:endParaRPr lang="en-GB" sz="36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000" b="1" dirty="0"/>
            </a:br>
            <a:r>
              <a:rPr lang="en-GB" sz="1800" b="1" dirty="0">
                <a:latin typeface="Arial" charset="0"/>
              </a:rPr>
              <a:t>Ericsson</a:t>
            </a:r>
          </a:p>
          <a:p>
            <a:pPr>
              <a:lnSpc>
                <a:spcPct val="80000"/>
              </a:lnSpc>
              <a:defRPr/>
            </a:pP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r>
              <a:rPr lang="en-GB" altLang="en-US" sz="2000" dirty="0">
                <a:latin typeface="Arial" panose="020B0604020202020204" pitchFamily="34" charset="0"/>
              </a:rPr>
              <a:t>Agenda item 3.5 </a:t>
            </a:r>
          </a:p>
        </p:txBody>
      </p:sp>
    </p:spTree>
    <p:extLst>
      <p:ext uri="{BB962C8B-B14F-4D97-AF65-F5344CB8AC3E}">
        <p14:creationId xmlns:p14="http://schemas.microsoft.com/office/powerpoint/2010/main" val="4224043061"/>
      </p:ext>
    </p:extLst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1E31B1-2F81-63F9-AE72-3142E139AB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 err="1"/>
              <a:t>Background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0B505A4-7660-C813-2824-D42BC1F782B1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hu-HU" dirty="0"/>
              <a:t>In </a:t>
            </a:r>
            <a:r>
              <a:rPr lang="hu-HU" dirty="0" err="1"/>
              <a:t>the</a:t>
            </a:r>
            <a:r>
              <a:rPr lang="hu-HU" dirty="0"/>
              <a:t> SA2 </a:t>
            </a:r>
            <a:r>
              <a:rPr lang="hu-HU" dirty="0" err="1"/>
              <a:t>moderated</a:t>
            </a:r>
            <a:r>
              <a:rPr lang="hu-HU" dirty="0"/>
              <a:t> </a:t>
            </a:r>
            <a:r>
              <a:rPr lang="hu-HU" dirty="0" err="1"/>
              <a:t>discussion</a:t>
            </a:r>
            <a:r>
              <a:rPr lang="hu-HU" dirty="0"/>
              <a:t> </a:t>
            </a:r>
            <a:r>
              <a:rPr lang="hu-HU"/>
              <a:t>(</a:t>
            </a:r>
            <a:r>
              <a:rPr lang="hu-HU">
                <a:hlinkClick r:id="rId2"/>
              </a:rPr>
              <a:t>S2-2309919</a:t>
            </a:r>
            <a:r>
              <a:rPr lang="hu-HU"/>
              <a:t>), </a:t>
            </a:r>
            <a:r>
              <a:rPr lang="hu-HU" dirty="0" err="1"/>
              <a:t>many</a:t>
            </a:r>
            <a:r>
              <a:rPr lang="hu-HU" dirty="0"/>
              <a:t> </a:t>
            </a:r>
            <a:r>
              <a:rPr lang="hu-HU" dirty="0" err="1"/>
              <a:t>companies</a:t>
            </a:r>
            <a:r>
              <a:rPr lang="hu-HU" dirty="0"/>
              <a:t> </a:t>
            </a:r>
            <a:r>
              <a:rPr lang="hu-HU" dirty="0" err="1"/>
              <a:t>indicated</a:t>
            </a:r>
            <a:r>
              <a:rPr lang="hu-HU" dirty="0"/>
              <a:t> </a:t>
            </a:r>
            <a:r>
              <a:rPr lang="hu-HU" dirty="0" err="1"/>
              <a:t>support</a:t>
            </a:r>
            <a:r>
              <a:rPr lang="hu-HU" dirty="0"/>
              <a:t> </a:t>
            </a:r>
            <a:r>
              <a:rPr lang="hu-HU" dirty="0" err="1"/>
              <a:t>for</a:t>
            </a:r>
            <a:r>
              <a:rPr lang="hu-HU" dirty="0"/>
              <a:t> Rel-19 </a:t>
            </a:r>
            <a:r>
              <a:rPr lang="hu-HU" dirty="0" err="1"/>
              <a:t>Study</a:t>
            </a:r>
            <a:r>
              <a:rPr lang="hu-HU" dirty="0"/>
              <a:t> </a:t>
            </a:r>
            <a:r>
              <a:rPr lang="hu-HU" dirty="0" err="1"/>
              <a:t>on</a:t>
            </a:r>
            <a:r>
              <a:rPr lang="hu-HU" dirty="0"/>
              <a:t> </a:t>
            </a:r>
            <a:r>
              <a:rPr lang="hu-HU" dirty="0" err="1"/>
              <a:t>Redundancy</a:t>
            </a:r>
            <a:r>
              <a:rPr lang="hu-HU" dirty="0"/>
              <a:t> </a:t>
            </a:r>
            <a:r>
              <a:rPr lang="hu-HU" dirty="0" err="1"/>
              <a:t>mechanisms</a:t>
            </a:r>
            <a:r>
              <a:rPr lang="hu-HU" dirty="0"/>
              <a:t>.</a:t>
            </a:r>
          </a:p>
          <a:p>
            <a:pPr lvl="1"/>
            <a:r>
              <a:rPr lang="hu-HU" dirty="0" err="1"/>
              <a:t>Replication</a:t>
            </a:r>
            <a:r>
              <a:rPr lang="hu-HU" dirty="0"/>
              <a:t> and </a:t>
            </a:r>
            <a:r>
              <a:rPr lang="hu-HU" dirty="0" err="1"/>
              <a:t>elimination</a:t>
            </a:r>
            <a:r>
              <a:rPr lang="hu-HU" dirty="0"/>
              <a:t> </a:t>
            </a:r>
            <a:r>
              <a:rPr lang="hu-HU" dirty="0" err="1"/>
              <a:t>mechanism</a:t>
            </a:r>
            <a:endParaRPr lang="hu-HU" dirty="0"/>
          </a:p>
          <a:p>
            <a:pPr lvl="1"/>
            <a:r>
              <a:rPr lang="hu-HU" dirty="0"/>
              <a:t>Both Ethernet and IP</a:t>
            </a:r>
          </a:p>
          <a:p>
            <a:pPr lvl="1"/>
            <a:r>
              <a:rPr lang="hu-HU" dirty="0" err="1"/>
              <a:t>For</a:t>
            </a:r>
            <a:r>
              <a:rPr lang="hu-HU" dirty="0"/>
              <a:t> </a:t>
            </a:r>
            <a:r>
              <a:rPr lang="hu-HU" dirty="0" err="1"/>
              <a:t>single</a:t>
            </a:r>
            <a:r>
              <a:rPr lang="hu-HU" dirty="0"/>
              <a:t> UE (</a:t>
            </a:r>
            <a:r>
              <a:rPr lang="hu-HU" dirty="0" err="1"/>
              <a:t>dual</a:t>
            </a:r>
            <a:r>
              <a:rPr lang="hu-HU" dirty="0"/>
              <a:t> </a:t>
            </a:r>
            <a:r>
              <a:rPr lang="hu-HU" dirty="0" err="1"/>
              <a:t>registration</a:t>
            </a:r>
            <a:r>
              <a:rPr lang="hu-HU" dirty="0"/>
              <a:t>), </a:t>
            </a:r>
            <a:r>
              <a:rPr lang="hu-HU" dirty="0" err="1"/>
              <a:t>or</a:t>
            </a:r>
            <a:r>
              <a:rPr lang="hu-HU" dirty="0"/>
              <a:t> </a:t>
            </a:r>
            <a:r>
              <a:rPr lang="hu-HU" dirty="0" err="1"/>
              <a:t>device</a:t>
            </a:r>
            <a:r>
              <a:rPr lang="hu-HU" dirty="0"/>
              <a:t> </a:t>
            </a:r>
            <a:r>
              <a:rPr lang="hu-HU" dirty="0" err="1"/>
              <a:t>with</a:t>
            </a:r>
            <a:r>
              <a:rPr lang="hu-HU" dirty="0"/>
              <a:t> </a:t>
            </a:r>
            <a:r>
              <a:rPr lang="hu-HU" dirty="0" err="1"/>
              <a:t>dual</a:t>
            </a:r>
            <a:r>
              <a:rPr lang="hu-HU" dirty="0"/>
              <a:t> </a:t>
            </a:r>
            <a:r>
              <a:rPr lang="hu-HU" dirty="0" err="1"/>
              <a:t>UEs</a:t>
            </a:r>
            <a:r>
              <a:rPr lang="hu-HU" dirty="0"/>
              <a:t>.</a:t>
            </a:r>
          </a:p>
          <a:p>
            <a:pPr lvl="1"/>
            <a:r>
              <a:rPr lang="hu-HU" dirty="0" err="1"/>
              <a:t>Exposure</a:t>
            </a:r>
            <a:r>
              <a:rPr lang="hu-HU" dirty="0"/>
              <a:t> </a:t>
            </a:r>
            <a:r>
              <a:rPr lang="hu-HU" dirty="0" err="1"/>
              <a:t>framework</a:t>
            </a:r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35794428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42FDBB1-3795-4235-B226-7B822F0984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 err="1"/>
              <a:t>Need</a:t>
            </a:r>
            <a:r>
              <a:rPr lang="hu-HU" dirty="0"/>
              <a:t> </a:t>
            </a:r>
            <a:r>
              <a:rPr lang="hu-HU" dirty="0" err="1"/>
              <a:t>for</a:t>
            </a:r>
            <a:r>
              <a:rPr lang="hu-HU" dirty="0"/>
              <a:t> </a:t>
            </a:r>
            <a:r>
              <a:rPr lang="hu-HU" dirty="0" err="1"/>
              <a:t>flexible</a:t>
            </a:r>
            <a:r>
              <a:rPr lang="hu-HU" dirty="0"/>
              <a:t> </a:t>
            </a:r>
            <a:r>
              <a:rPr lang="hu-HU" dirty="0" err="1"/>
              <a:t>framework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C378B1-F5CF-1EA0-091A-5A7A26F87BF3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hu-HU" dirty="0" err="1"/>
              <a:t>Diverse</a:t>
            </a:r>
            <a:r>
              <a:rPr lang="hu-HU" dirty="0"/>
              <a:t> market </a:t>
            </a:r>
            <a:r>
              <a:rPr lang="hu-HU" dirty="0" err="1"/>
              <a:t>needs</a:t>
            </a:r>
            <a:r>
              <a:rPr lang="hu-HU" dirty="0"/>
              <a:t> and </a:t>
            </a:r>
            <a:r>
              <a:rPr lang="hu-HU" dirty="0" err="1"/>
              <a:t>future</a:t>
            </a:r>
            <a:r>
              <a:rPr lang="hu-HU" dirty="0"/>
              <a:t> </a:t>
            </a:r>
            <a:r>
              <a:rPr lang="hu-HU" dirty="0" err="1"/>
              <a:t>extension</a:t>
            </a:r>
            <a:r>
              <a:rPr lang="hu-HU" dirty="0"/>
              <a:t> </a:t>
            </a:r>
            <a:r>
              <a:rPr lang="hu-HU" dirty="0" err="1"/>
              <a:t>requirements</a:t>
            </a:r>
            <a:r>
              <a:rPr lang="hu-HU" dirty="0"/>
              <a:t> </a:t>
            </a:r>
            <a:r>
              <a:rPr lang="hu-HU" dirty="0" err="1"/>
              <a:t>call</a:t>
            </a:r>
            <a:r>
              <a:rPr lang="hu-HU" dirty="0"/>
              <a:t> </a:t>
            </a:r>
            <a:r>
              <a:rPr lang="hu-HU" dirty="0" err="1"/>
              <a:t>for</a:t>
            </a:r>
            <a:r>
              <a:rPr lang="hu-HU" dirty="0"/>
              <a:t> </a:t>
            </a:r>
            <a:r>
              <a:rPr lang="hu-HU" dirty="0" err="1"/>
              <a:t>flexible</a:t>
            </a:r>
            <a:r>
              <a:rPr lang="hu-HU" dirty="0"/>
              <a:t> </a:t>
            </a:r>
            <a:r>
              <a:rPr lang="hu-HU" dirty="0" err="1"/>
              <a:t>framework</a:t>
            </a:r>
            <a:endParaRPr lang="hu-HU" dirty="0"/>
          </a:p>
          <a:p>
            <a:pPr lvl="1"/>
            <a:r>
              <a:rPr lang="hu-HU" dirty="0" err="1"/>
              <a:t>Replication</a:t>
            </a:r>
            <a:r>
              <a:rPr lang="hu-HU" dirty="0"/>
              <a:t> and </a:t>
            </a:r>
            <a:r>
              <a:rPr lang="hu-HU" dirty="0" err="1"/>
              <a:t>elimination</a:t>
            </a:r>
            <a:r>
              <a:rPr lang="hu-HU" dirty="0"/>
              <a:t> </a:t>
            </a:r>
            <a:r>
              <a:rPr lang="hu-HU" dirty="0" err="1"/>
              <a:t>endpoints</a:t>
            </a:r>
            <a:r>
              <a:rPr lang="hu-HU" dirty="0"/>
              <a:t> </a:t>
            </a:r>
            <a:r>
              <a:rPr lang="en-US" dirty="0"/>
              <a:t>may or may not be co-located with a 3GPP system entity. </a:t>
            </a:r>
            <a:endParaRPr lang="hu-HU" dirty="0"/>
          </a:p>
          <a:p>
            <a:pPr lvl="1"/>
            <a:r>
              <a:rPr lang="hu-HU" dirty="0"/>
              <a:t>C</a:t>
            </a:r>
            <a:r>
              <a:rPr lang="en-US" dirty="0" err="1"/>
              <a:t>ontroller</a:t>
            </a:r>
            <a:r>
              <a:rPr lang="en-US" dirty="0"/>
              <a:t> for the replication and elimination may be within the 3GPP system, or be outside of the 3GPP system.</a:t>
            </a:r>
            <a:endParaRPr lang="hu-HU" dirty="0"/>
          </a:p>
          <a:p>
            <a:pPr lvl="1"/>
            <a:r>
              <a:rPr lang="hu-HU" dirty="0" err="1"/>
              <a:t>Should</a:t>
            </a:r>
            <a:r>
              <a:rPr lang="hu-HU" dirty="0"/>
              <a:t> be </a:t>
            </a:r>
            <a:r>
              <a:rPr lang="hu-HU" dirty="0" err="1"/>
              <a:t>compatible</a:t>
            </a:r>
            <a:r>
              <a:rPr lang="hu-HU" dirty="0"/>
              <a:t> </a:t>
            </a:r>
            <a:r>
              <a:rPr lang="hu-HU" dirty="0" err="1"/>
              <a:t>with</a:t>
            </a:r>
            <a:r>
              <a:rPr lang="hu-HU" dirty="0"/>
              <a:t> </a:t>
            </a:r>
            <a:r>
              <a:rPr lang="hu-HU" dirty="0" err="1"/>
              <a:t>state</a:t>
            </a:r>
            <a:r>
              <a:rPr lang="hu-HU" dirty="0"/>
              <a:t>-of-</a:t>
            </a:r>
            <a:r>
              <a:rPr lang="hu-HU" dirty="0" err="1"/>
              <a:t>the</a:t>
            </a:r>
            <a:r>
              <a:rPr lang="hu-HU" dirty="0"/>
              <a:t>-art IETF and IEEE </a:t>
            </a:r>
            <a:r>
              <a:rPr lang="hu-HU" dirty="0" err="1"/>
              <a:t>solutions</a:t>
            </a:r>
            <a:r>
              <a:rPr lang="hu-HU" dirty="0"/>
              <a:t>.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6668758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DE1A81-8DB6-4561-CCCC-1FF5A50A0D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 err="1"/>
              <a:t>State</a:t>
            </a:r>
            <a:r>
              <a:rPr lang="hu-HU" dirty="0"/>
              <a:t>-of-</a:t>
            </a:r>
            <a:r>
              <a:rPr lang="hu-HU" dirty="0" err="1"/>
              <a:t>the</a:t>
            </a:r>
            <a:r>
              <a:rPr lang="hu-HU" dirty="0"/>
              <a:t>-art IP </a:t>
            </a:r>
            <a:r>
              <a:rPr lang="hu-HU" dirty="0" err="1"/>
              <a:t>redundancy</a:t>
            </a:r>
            <a:r>
              <a:rPr lang="hu-HU" dirty="0"/>
              <a:t> </a:t>
            </a:r>
            <a:r>
              <a:rPr lang="hu-HU" dirty="0" err="1"/>
              <a:t>solution</a:t>
            </a:r>
            <a:r>
              <a:rPr lang="hu-HU" dirty="0"/>
              <a:t>:</a:t>
            </a:r>
            <a:br>
              <a:rPr lang="hu-HU" dirty="0"/>
            </a:br>
            <a:r>
              <a:rPr lang="hu-HU" dirty="0"/>
              <a:t>DetNet </a:t>
            </a:r>
            <a:r>
              <a:rPr lang="hu-HU" dirty="0" err="1"/>
              <a:t>service</a:t>
            </a:r>
            <a:r>
              <a:rPr lang="hu-HU" dirty="0"/>
              <a:t> </a:t>
            </a:r>
            <a:r>
              <a:rPr lang="hu-HU" dirty="0" err="1"/>
              <a:t>sub-layer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6930A28-BEF8-C823-913F-4F1D94AB5376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947048" y="1435894"/>
            <a:ext cx="4122307" cy="4099322"/>
          </a:xfrm>
        </p:spPr>
        <p:txBody>
          <a:bodyPr/>
          <a:lstStyle/>
          <a:p>
            <a:r>
              <a:rPr lang="hu-HU" sz="1600" dirty="0" err="1"/>
              <a:t>Redundant</a:t>
            </a:r>
            <a:r>
              <a:rPr lang="hu-HU" sz="1600" dirty="0"/>
              <a:t> </a:t>
            </a:r>
            <a:r>
              <a:rPr lang="hu-HU" sz="1600" dirty="0" err="1"/>
              <a:t>paths</a:t>
            </a:r>
            <a:r>
              <a:rPr lang="hu-HU" sz="1600" dirty="0"/>
              <a:t> </a:t>
            </a:r>
            <a:r>
              <a:rPr lang="hu-HU" sz="1600" dirty="0" err="1"/>
              <a:t>with</a:t>
            </a:r>
            <a:r>
              <a:rPr lang="hu-HU" sz="1600" dirty="0"/>
              <a:t> </a:t>
            </a:r>
            <a:r>
              <a:rPr lang="hu-HU" sz="1600" dirty="0" err="1"/>
              <a:t>packet</a:t>
            </a:r>
            <a:r>
              <a:rPr lang="hu-HU" sz="1600" dirty="0"/>
              <a:t> </a:t>
            </a:r>
            <a:r>
              <a:rPr lang="hu-HU" sz="1600" dirty="0" err="1"/>
              <a:t>replication</a:t>
            </a:r>
            <a:r>
              <a:rPr lang="hu-HU" sz="1600" dirty="0"/>
              <a:t> and </a:t>
            </a:r>
            <a:r>
              <a:rPr lang="hu-HU" sz="1600" dirty="0" err="1"/>
              <a:t>elimination</a:t>
            </a:r>
            <a:endParaRPr lang="hu-HU" sz="1600" dirty="0"/>
          </a:p>
          <a:p>
            <a:pPr lvl="1"/>
            <a:r>
              <a:rPr lang="en-US" sz="1400" dirty="0"/>
              <a:t>F</a:t>
            </a:r>
            <a:r>
              <a:rPr lang="hu-HU" sz="1400" dirty="0" err="1"/>
              <a:t>ailure</a:t>
            </a:r>
            <a:r>
              <a:rPr lang="hu-HU" sz="1400" dirty="0"/>
              <a:t> of </a:t>
            </a:r>
            <a:r>
              <a:rPr lang="hu-HU" sz="1400" dirty="0" err="1"/>
              <a:t>one</a:t>
            </a:r>
            <a:r>
              <a:rPr lang="hu-HU" sz="1400" dirty="0"/>
              <a:t> </a:t>
            </a:r>
            <a:r>
              <a:rPr lang="hu-HU" sz="1400" dirty="0" err="1"/>
              <a:t>path</a:t>
            </a:r>
            <a:r>
              <a:rPr lang="hu-HU" sz="1400" dirty="0"/>
              <a:t> </a:t>
            </a:r>
            <a:r>
              <a:rPr lang="hu-HU" sz="1400" dirty="0" err="1"/>
              <a:t>does</a:t>
            </a:r>
            <a:r>
              <a:rPr lang="hu-HU" sz="1400" dirty="0"/>
              <a:t> </a:t>
            </a:r>
            <a:r>
              <a:rPr lang="hu-HU" sz="1400" dirty="0" err="1"/>
              <a:t>not</a:t>
            </a:r>
            <a:r>
              <a:rPr lang="hu-HU" sz="1400" dirty="0"/>
              <a:t> </a:t>
            </a:r>
            <a:r>
              <a:rPr lang="hu-HU" sz="1400" dirty="0" err="1"/>
              <a:t>affect</a:t>
            </a:r>
            <a:r>
              <a:rPr lang="hu-HU" sz="1400" dirty="0"/>
              <a:t> e2e </a:t>
            </a:r>
            <a:r>
              <a:rPr lang="hu-HU" sz="1400" dirty="0" err="1"/>
              <a:t>traffic</a:t>
            </a:r>
            <a:endParaRPr lang="hu-HU" sz="1400" dirty="0"/>
          </a:p>
          <a:p>
            <a:r>
              <a:rPr lang="hu-HU" sz="1600" dirty="0" err="1"/>
              <a:t>Redundancy</a:t>
            </a:r>
            <a:r>
              <a:rPr lang="hu-HU" sz="1600" dirty="0"/>
              <a:t> e2e </a:t>
            </a:r>
            <a:r>
              <a:rPr lang="hu-HU" sz="1600" dirty="0" err="1"/>
              <a:t>or</a:t>
            </a:r>
            <a:r>
              <a:rPr lang="hu-HU" sz="1600" dirty="0"/>
              <a:t> </a:t>
            </a:r>
            <a:r>
              <a:rPr lang="hu-HU" sz="1600" dirty="0" err="1"/>
              <a:t>for</a:t>
            </a:r>
            <a:r>
              <a:rPr lang="hu-HU" sz="1600" dirty="0"/>
              <a:t> a </a:t>
            </a:r>
            <a:r>
              <a:rPr lang="hu-HU" sz="1600" dirty="0" err="1"/>
              <a:t>segment</a:t>
            </a:r>
            <a:endParaRPr lang="hu-HU" sz="1600" dirty="0"/>
          </a:p>
          <a:p>
            <a:r>
              <a:rPr lang="hu-HU" sz="1600" dirty="0"/>
              <a:t>3GPP </a:t>
            </a:r>
            <a:r>
              <a:rPr lang="hu-HU" sz="1600" dirty="0" err="1"/>
              <a:t>support</a:t>
            </a:r>
            <a:r>
              <a:rPr lang="hu-HU" sz="1600" dirty="0"/>
              <a:t> </a:t>
            </a:r>
            <a:r>
              <a:rPr lang="hu-HU" sz="1600" dirty="0" err="1"/>
              <a:t>for</a:t>
            </a:r>
            <a:r>
              <a:rPr lang="hu-HU" sz="1600" dirty="0"/>
              <a:t> </a:t>
            </a:r>
            <a:r>
              <a:rPr lang="hu-HU" sz="1600" dirty="0" err="1"/>
              <a:t>redundant</a:t>
            </a:r>
            <a:r>
              <a:rPr lang="hu-HU" sz="1600" dirty="0"/>
              <a:t> </a:t>
            </a:r>
            <a:r>
              <a:rPr lang="hu-HU" sz="1600" dirty="0" err="1"/>
              <a:t>paths</a:t>
            </a:r>
            <a:r>
              <a:rPr lang="hu-HU" sz="1600" dirty="0"/>
              <a:t>:</a:t>
            </a:r>
          </a:p>
          <a:p>
            <a:pPr lvl="1"/>
            <a:r>
              <a:rPr lang="hu-HU" sz="1400" dirty="0" err="1"/>
              <a:t>Mutiple</a:t>
            </a:r>
            <a:r>
              <a:rPr lang="hu-HU" sz="1400" dirty="0"/>
              <a:t> </a:t>
            </a:r>
            <a:r>
              <a:rPr lang="en-US" sz="1400" dirty="0"/>
              <a:t>UEs (23.501 Annex F) </a:t>
            </a:r>
            <a:endParaRPr lang="hu-HU" sz="1400" dirty="0"/>
          </a:p>
          <a:p>
            <a:pPr lvl="1"/>
            <a:r>
              <a:rPr lang="hu-HU" sz="1400" dirty="0"/>
              <a:t>D</a:t>
            </a:r>
            <a:r>
              <a:rPr lang="en-US" sz="1400" dirty="0" err="1"/>
              <a:t>ual</a:t>
            </a:r>
            <a:r>
              <a:rPr lang="en-US" sz="1400" dirty="0"/>
              <a:t> connectivity (23.501 clause 5.33.2.1)</a:t>
            </a:r>
            <a:endParaRPr lang="hu-HU" sz="1400" dirty="0"/>
          </a:p>
          <a:p>
            <a:pPr lvl="1"/>
            <a:r>
              <a:rPr lang="hu-HU" sz="1400" dirty="0" err="1"/>
              <a:t>Redundancy</a:t>
            </a:r>
            <a:r>
              <a:rPr lang="hu-HU" sz="1400" dirty="0"/>
              <a:t> </a:t>
            </a:r>
            <a:r>
              <a:rPr lang="hu-HU" sz="1400" dirty="0" err="1"/>
              <a:t>handling</a:t>
            </a:r>
            <a:r>
              <a:rPr lang="hu-HU" sz="1400" dirty="0"/>
              <a:t> </a:t>
            </a:r>
            <a:r>
              <a:rPr lang="hu-HU" sz="1400" dirty="0" err="1"/>
              <a:t>for</a:t>
            </a:r>
            <a:r>
              <a:rPr lang="hu-HU" sz="1400" dirty="0"/>
              <a:t> </a:t>
            </a:r>
            <a:r>
              <a:rPr lang="hu-HU" sz="1400" dirty="0" err="1"/>
              <a:t>replication</a:t>
            </a:r>
            <a:r>
              <a:rPr lang="hu-HU" sz="1400" dirty="0"/>
              <a:t> and </a:t>
            </a:r>
            <a:r>
              <a:rPr lang="hu-HU" sz="1400" dirty="0" err="1"/>
              <a:t>elimination</a:t>
            </a:r>
            <a:r>
              <a:rPr lang="hu-HU" sz="1400" dirty="0"/>
              <a:t> </a:t>
            </a:r>
            <a:r>
              <a:rPr lang="hu-HU" sz="1400" dirty="0" err="1"/>
              <a:t>not</a:t>
            </a:r>
            <a:r>
              <a:rPr lang="hu-HU" sz="1400" dirty="0"/>
              <a:t> part of 3GPP </a:t>
            </a:r>
            <a:r>
              <a:rPr lang="hu-HU" sz="1400" dirty="0" err="1"/>
              <a:t>spec</a:t>
            </a:r>
            <a:r>
              <a:rPr lang="hu-HU" sz="1400" dirty="0"/>
              <a:t>.</a:t>
            </a:r>
          </a:p>
          <a:p>
            <a:r>
              <a:rPr lang="hu-HU" sz="1600" dirty="0"/>
              <a:t>IETF </a:t>
            </a:r>
            <a:r>
              <a:rPr lang="hu-HU" sz="1600" dirty="0" err="1"/>
              <a:t>solution</a:t>
            </a:r>
            <a:r>
              <a:rPr lang="hu-HU" sz="1600" dirty="0"/>
              <a:t> </a:t>
            </a:r>
            <a:r>
              <a:rPr lang="hu-HU" sz="1600" dirty="0" err="1"/>
              <a:t>for</a:t>
            </a:r>
            <a:r>
              <a:rPr lang="hu-HU" sz="1600" dirty="0"/>
              <a:t> DetNet IP user </a:t>
            </a:r>
            <a:r>
              <a:rPr lang="hu-HU" sz="1600" dirty="0" err="1"/>
              <a:t>plane</a:t>
            </a:r>
            <a:r>
              <a:rPr lang="hu-HU" sz="1600" dirty="0"/>
              <a:t> </a:t>
            </a:r>
            <a:r>
              <a:rPr lang="hu-HU" sz="1600" dirty="0" err="1"/>
              <a:t>service</a:t>
            </a:r>
            <a:r>
              <a:rPr lang="hu-HU" sz="1600" dirty="0"/>
              <a:t> </a:t>
            </a:r>
            <a:r>
              <a:rPr lang="hu-HU" sz="1600" dirty="0" err="1"/>
              <a:t>sub</a:t>
            </a:r>
            <a:r>
              <a:rPr lang="en-US" sz="1600" dirty="0"/>
              <a:t>-layer now mature</a:t>
            </a:r>
          </a:p>
          <a:p>
            <a:pPr lvl="1"/>
            <a:r>
              <a:rPr lang="en-US" sz="1400" dirty="0"/>
              <a:t>draft-</a:t>
            </a:r>
            <a:r>
              <a:rPr lang="en-US" sz="1400" dirty="0" err="1"/>
              <a:t>ietf</a:t>
            </a:r>
            <a:r>
              <a:rPr lang="en-US" sz="1400" dirty="0"/>
              <a:t>-</a:t>
            </a:r>
            <a:r>
              <a:rPr lang="en-US" sz="1400" dirty="0" err="1"/>
              <a:t>detnet</a:t>
            </a:r>
            <a:r>
              <a:rPr lang="en-US" sz="1400" dirty="0"/>
              <a:t>-</a:t>
            </a:r>
            <a:r>
              <a:rPr lang="en-US" sz="1400" dirty="0" err="1"/>
              <a:t>mpls</a:t>
            </a:r>
            <a:r>
              <a:rPr lang="en-US" sz="1400" dirty="0"/>
              <a:t>-over-</a:t>
            </a:r>
            <a:r>
              <a:rPr lang="en-US" sz="1400" dirty="0" err="1"/>
              <a:t>ip</a:t>
            </a:r>
            <a:r>
              <a:rPr lang="en-US" sz="1400" dirty="0"/>
              <a:t>-</a:t>
            </a:r>
            <a:r>
              <a:rPr lang="en-US" sz="1400" dirty="0" err="1"/>
              <a:t>preof</a:t>
            </a:r>
            <a:r>
              <a:rPr lang="en-US" sz="1400" dirty="0"/>
              <a:t> expected to become RFC in rel-19 timeframe</a:t>
            </a:r>
          </a:p>
          <a:p>
            <a:pPr lvl="1"/>
            <a:r>
              <a:rPr lang="en-US" sz="1400" dirty="0"/>
              <a:t>Uses MPLS headers for encapsulation without requiring MPLS support. </a:t>
            </a:r>
            <a:endParaRPr lang="en-US" sz="1400" dirty="0">
              <a:solidFill>
                <a:schemeClr val="accent6"/>
              </a:solidFill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60B3C7F5-F2FE-8F7A-C0AB-2299DBFF9F17}"/>
              </a:ext>
            </a:extLst>
          </p:cNvPr>
          <p:cNvSpPr/>
          <p:nvPr/>
        </p:nvSpPr>
        <p:spPr>
          <a:xfrm>
            <a:off x="2253166" y="2916431"/>
            <a:ext cx="944864" cy="3429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dirty="0">
                <a:solidFill>
                  <a:schemeClr val="tx1"/>
                </a:solidFill>
              </a:rPr>
              <a:t>DetNet controller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FFF008C3-01D6-2F23-E291-22BF8216CA15}"/>
              </a:ext>
            </a:extLst>
          </p:cNvPr>
          <p:cNvSpPr/>
          <p:nvPr/>
        </p:nvSpPr>
        <p:spPr>
          <a:xfrm>
            <a:off x="3500102" y="3984536"/>
            <a:ext cx="557274" cy="34697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dirty="0">
                <a:solidFill>
                  <a:schemeClr val="tx1"/>
                </a:solidFill>
              </a:rPr>
              <a:t>PREOF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E9FC55BE-3A56-8548-9E65-45B8EC5C8E75}"/>
              </a:ext>
            </a:extLst>
          </p:cNvPr>
          <p:cNvSpPr/>
          <p:nvPr/>
        </p:nvSpPr>
        <p:spPr>
          <a:xfrm>
            <a:off x="1418210" y="3984889"/>
            <a:ext cx="557274" cy="34697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dirty="0">
                <a:solidFill>
                  <a:schemeClr val="tx1"/>
                </a:solidFill>
              </a:rPr>
              <a:t>PREOF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EA2955F-5933-8B15-49A2-F9C2D347C1C4}"/>
              </a:ext>
            </a:extLst>
          </p:cNvPr>
          <p:cNvSpPr/>
          <p:nvPr/>
        </p:nvSpPr>
        <p:spPr>
          <a:xfrm>
            <a:off x="463455" y="3984889"/>
            <a:ext cx="557274" cy="34697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sz="1050" dirty="0">
                <a:solidFill>
                  <a:schemeClr val="tx1"/>
                </a:solidFill>
              </a:rPr>
              <a:t>Host1</a:t>
            </a:r>
            <a:endParaRPr lang="en-US" sz="1050" dirty="0">
              <a:solidFill>
                <a:schemeClr val="tx1"/>
              </a:solidFill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2072A393-DE33-0015-99F9-C66A79550E9C}"/>
              </a:ext>
            </a:extLst>
          </p:cNvPr>
          <p:cNvSpPr/>
          <p:nvPr/>
        </p:nvSpPr>
        <p:spPr>
          <a:xfrm>
            <a:off x="4057376" y="3984889"/>
            <a:ext cx="557274" cy="34697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sz="1050" dirty="0">
                <a:solidFill>
                  <a:schemeClr val="tx1"/>
                </a:solidFill>
              </a:rPr>
              <a:t>Host2</a:t>
            </a:r>
            <a:endParaRPr lang="en-US" sz="1050" dirty="0">
              <a:solidFill>
                <a:schemeClr val="tx1"/>
              </a:solidFill>
            </a:endParaRP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F0CD34C0-A0F6-5606-1CC6-F627C18B4F53}"/>
              </a:ext>
            </a:extLst>
          </p:cNvPr>
          <p:cNvCxnSpPr>
            <a:stCxn id="7" idx="3"/>
            <a:endCxn id="6" idx="1"/>
          </p:cNvCxnSpPr>
          <p:nvPr/>
        </p:nvCxnSpPr>
        <p:spPr bwMode="auto">
          <a:xfrm>
            <a:off x="1020729" y="4158374"/>
            <a:ext cx="397481" cy="0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/>
          </a:ln>
          <a:effectLst/>
        </p:spPr>
      </p:cxn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26C594D3-A111-5026-58DC-A720377ECCAE}"/>
              </a:ext>
            </a:extLst>
          </p:cNvPr>
          <p:cNvSpPr/>
          <p:nvPr/>
        </p:nvSpPr>
        <p:spPr bwMode="auto">
          <a:xfrm>
            <a:off x="1959428" y="3909362"/>
            <a:ext cx="1530804" cy="262589"/>
          </a:xfrm>
          <a:custGeom>
            <a:avLst/>
            <a:gdLst>
              <a:gd name="connsiteX0" fmla="*/ 0 w 2041072"/>
              <a:gd name="connsiteY0" fmla="*/ 713058 h 713058"/>
              <a:gd name="connsiteX1" fmla="*/ 963386 w 2041072"/>
              <a:gd name="connsiteY1" fmla="*/ 44 h 713058"/>
              <a:gd name="connsiteX2" fmla="*/ 2041072 w 2041072"/>
              <a:gd name="connsiteY2" fmla="*/ 685844 h 713058"/>
              <a:gd name="connsiteX0" fmla="*/ 0 w 2041072"/>
              <a:gd name="connsiteY0" fmla="*/ 713058 h 713058"/>
              <a:gd name="connsiteX1" fmla="*/ 1104901 w 2041072"/>
              <a:gd name="connsiteY1" fmla="*/ 44 h 713058"/>
              <a:gd name="connsiteX2" fmla="*/ 2041072 w 2041072"/>
              <a:gd name="connsiteY2" fmla="*/ 685844 h 713058"/>
              <a:gd name="connsiteX0" fmla="*/ 0 w 2041072"/>
              <a:gd name="connsiteY0" fmla="*/ 451929 h 451929"/>
              <a:gd name="connsiteX1" fmla="*/ 1055915 w 2041072"/>
              <a:gd name="connsiteY1" fmla="*/ 172 h 451929"/>
              <a:gd name="connsiteX2" fmla="*/ 2041072 w 2041072"/>
              <a:gd name="connsiteY2" fmla="*/ 424715 h 451929"/>
              <a:gd name="connsiteX0" fmla="*/ 0 w 2041072"/>
              <a:gd name="connsiteY0" fmla="*/ 350118 h 350118"/>
              <a:gd name="connsiteX1" fmla="*/ 1055915 w 2041072"/>
              <a:gd name="connsiteY1" fmla="*/ 1775 h 350118"/>
              <a:gd name="connsiteX2" fmla="*/ 2041072 w 2041072"/>
              <a:gd name="connsiteY2" fmla="*/ 322904 h 3501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041072" h="350118">
                <a:moveTo>
                  <a:pt x="0" y="350118"/>
                </a:moveTo>
                <a:cubicBezTo>
                  <a:pt x="311603" y="-4121"/>
                  <a:pt x="715736" y="6311"/>
                  <a:pt x="1055915" y="1775"/>
                </a:cubicBezTo>
                <a:cubicBezTo>
                  <a:pt x="1396094" y="-2761"/>
                  <a:pt x="1672318" y="-22264"/>
                  <a:pt x="2041072" y="322904"/>
                </a:cubicBezTo>
              </a:path>
            </a:pathLst>
          </a:custGeom>
          <a:noFill/>
          <a:ln w="381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tlCol="0" anchor="ctr"/>
          <a:lstStyle/>
          <a:p>
            <a:pPr algn="ctr"/>
            <a:endParaRPr lang="en-US" sz="750"/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B3C8C1E3-DD52-457F-5F31-A6806457ADCB}"/>
              </a:ext>
            </a:extLst>
          </p:cNvPr>
          <p:cNvSpPr/>
          <p:nvPr/>
        </p:nvSpPr>
        <p:spPr bwMode="auto">
          <a:xfrm flipV="1">
            <a:off x="1967456" y="4171951"/>
            <a:ext cx="1530804" cy="262589"/>
          </a:xfrm>
          <a:custGeom>
            <a:avLst/>
            <a:gdLst>
              <a:gd name="connsiteX0" fmla="*/ 0 w 2041072"/>
              <a:gd name="connsiteY0" fmla="*/ 713058 h 713058"/>
              <a:gd name="connsiteX1" fmla="*/ 963386 w 2041072"/>
              <a:gd name="connsiteY1" fmla="*/ 44 h 713058"/>
              <a:gd name="connsiteX2" fmla="*/ 2041072 w 2041072"/>
              <a:gd name="connsiteY2" fmla="*/ 685844 h 713058"/>
              <a:gd name="connsiteX0" fmla="*/ 0 w 2041072"/>
              <a:gd name="connsiteY0" fmla="*/ 713058 h 713058"/>
              <a:gd name="connsiteX1" fmla="*/ 1104901 w 2041072"/>
              <a:gd name="connsiteY1" fmla="*/ 44 h 713058"/>
              <a:gd name="connsiteX2" fmla="*/ 2041072 w 2041072"/>
              <a:gd name="connsiteY2" fmla="*/ 685844 h 713058"/>
              <a:gd name="connsiteX0" fmla="*/ 0 w 2041072"/>
              <a:gd name="connsiteY0" fmla="*/ 451929 h 451929"/>
              <a:gd name="connsiteX1" fmla="*/ 1055915 w 2041072"/>
              <a:gd name="connsiteY1" fmla="*/ 172 h 451929"/>
              <a:gd name="connsiteX2" fmla="*/ 2041072 w 2041072"/>
              <a:gd name="connsiteY2" fmla="*/ 424715 h 451929"/>
              <a:gd name="connsiteX0" fmla="*/ 0 w 2041072"/>
              <a:gd name="connsiteY0" fmla="*/ 350118 h 350118"/>
              <a:gd name="connsiteX1" fmla="*/ 1055915 w 2041072"/>
              <a:gd name="connsiteY1" fmla="*/ 1775 h 350118"/>
              <a:gd name="connsiteX2" fmla="*/ 2041072 w 2041072"/>
              <a:gd name="connsiteY2" fmla="*/ 322904 h 3501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041072" h="350118">
                <a:moveTo>
                  <a:pt x="0" y="350118"/>
                </a:moveTo>
                <a:cubicBezTo>
                  <a:pt x="311603" y="-4121"/>
                  <a:pt x="715736" y="6311"/>
                  <a:pt x="1055915" y="1775"/>
                </a:cubicBezTo>
                <a:cubicBezTo>
                  <a:pt x="1396094" y="-2761"/>
                  <a:pt x="1672318" y="-22264"/>
                  <a:pt x="2041072" y="322904"/>
                </a:cubicBezTo>
              </a:path>
            </a:pathLst>
          </a:custGeom>
          <a:noFill/>
          <a:ln w="38100" cap="flat" cmpd="sng" algn="ctr">
            <a:solidFill>
              <a:schemeClr val="accent2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tlCol="0" anchor="ctr"/>
          <a:lstStyle/>
          <a:p>
            <a:pPr algn="ctr"/>
            <a:endParaRPr lang="en-US" sz="75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7358538E-69D1-AFD9-0210-49A95511360D}"/>
              </a:ext>
            </a:extLst>
          </p:cNvPr>
          <p:cNvSpPr txBox="1"/>
          <p:nvPr/>
        </p:nvSpPr>
        <p:spPr>
          <a:xfrm>
            <a:off x="272828" y="5359676"/>
            <a:ext cx="4444283" cy="328682"/>
          </a:xfrm>
          <a:prstGeom prst="rect">
            <a:avLst/>
          </a:prstGeom>
        </p:spPr>
        <p:txBody>
          <a:bodyPr vert="horz" wrap="none" lIns="54000" tIns="27000" rIns="54000" bIns="27000" rtlCol="0" anchor="t">
            <a:noAutofit/>
          </a:bodyPr>
          <a:lstStyle/>
          <a:p>
            <a:pPr defTabSz="685800" eaLnBrk="1" hangingPunct="1">
              <a:spcBef>
                <a:spcPts val="600"/>
              </a:spcBef>
            </a:pPr>
            <a:r>
              <a:rPr lang="en-US" sz="1200" b="1" kern="1000" spc="-23" dirty="0">
                <a:latin typeface="Ericsson Hilda"/>
                <a:cs typeface="+mn-cs"/>
              </a:rPr>
              <a:t>PREOF: Packet Replication, Elimination and Ordering Function (DetNet)</a:t>
            </a:r>
          </a:p>
        </p:txBody>
      </p:sp>
      <p:cxnSp>
        <p:nvCxnSpPr>
          <p:cNvPr id="15" name="Connector: Elbow 14">
            <a:extLst>
              <a:ext uri="{FF2B5EF4-FFF2-40B4-BE49-F238E27FC236}">
                <a16:creationId xmlns:a16="http://schemas.microsoft.com/office/drawing/2014/main" id="{2ECC4578-2576-58AA-7E3E-D7988B549E75}"/>
              </a:ext>
            </a:extLst>
          </p:cNvPr>
          <p:cNvCxnSpPr>
            <a:cxnSpLocks/>
            <a:stCxn id="4" idx="3"/>
            <a:endCxn id="5" idx="0"/>
          </p:cNvCxnSpPr>
          <p:nvPr/>
        </p:nvCxnSpPr>
        <p:spPr bwMode="auto">
          <a:xfrm>
            <a:off x="3198029" y="3087881"/>
            <a:ext cx="580710" cy="896656"/>
          </a:xfrm>
          <a:prstGeom prst="bentConnector2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dash"/>
            <a:round/>
            <a:headEnd type="none" w="med" len="med"/>
            <a:tailEnd type="none"/>
          </a:ln>
          <a:effectLst/>
        </p:spPr>
      </p:cxnSp>
      <p:cxnSp>
        <p:nvCxnSpPr>
          <p:cNvPr id="18" name="Connector: Elbow 17">
            <a:extLst>
              <a:ext uri="{FF2B5EF4-FFF2-40B4-BE49-F238E27FC236}">
                <a16:creationId xmlns:a16="http://schemas.microsoft.com/office/drawing/2014/main" id="{5963833F-4F1F-3AAB-06D3-14F810457131}"/>
              </a:ext>
            </a:extLst>
          </p:cNvPr>
          <p:cNvCxnSpPr>
            <a:cxnSpLocks/>
            <a:stCxn id="4" idx="1"/>
            <a:endCxn id="6" idx="0"/>
          </p:cNvCxnSpPr>
          <p:nvPr/>
        </p:nvCxnSpPr>
        <p:spPr bwMode="auto">
          <a:xfrm rot="10800000" flipV="1">
            <a:off x="1696848" y="3087880"/>
            <a:ext cx="556319" cy="897008"/>
          </a:xfrm>
          <a:prstGeom prst="bentConnector2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dash"/>
            <a:round/>
            <a:headEnd type="none" w="med" len="med"/>
            <a:tailEnd type="none"/>
          </a:ln>
          <a:effectLst/>
        </p:spPr>
      </p:cxnSp>
    </p:spTree>
    <p:extLst>
      <p:ext uri="{BB962C8B-B14F-4D97-AF65-F5344CB8AC3E}">
        <p14:creationId xmlns:p14="http://schemas.microsoft.com/office/powerpoint/2010/main" val="361530187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30">
            <a:extLst>
              <a:ext uri="{FF2B5EF4-FFF2-40B4-BE49-F238E27FC236}">
                <a16:creationId xmlns:a16="http://schemas.microsoft.com/office/drawing/2014/main" id="{24C33F56-E58E-B99D-8AF0-A57F033C5A02}"/>
              </a:ext>
            </a:extLst>
          </p:cNvPr>
          <p:cNvSpPr/>
          <p:nvPr/>
        </p:nvSpPr>
        <p:spPr>
          <a:xfrm>
            <a:off x="1409471" y="4283803"/>
            <a:ext cx="557274" cy="34697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sz="1050" dirty="0">
                <a:solidFill>
                  <a:schemeClr val="tx1"/>
                </a:solidFill>
              </a:rPr>
              <a:t>UE</a:t>
            </a:r>
            <a:r>
              <a:rPr lang="en-US" sz="1050" dirty="0">
                <a:solidFill>
                  <a:schemeClr val="tx1"/>
                </a:solidFill>
              </a:rPr>
              <a:t>2</a:t>
            </a:r>
          </a:p>
        </p:txBody>
      </p:sp>
      <p:sp>
        <p:nvSpPr>
          <p:cNvPr id="10" name="Title 9">
            <a:extLst>
              <a:ext uri="{FF2B5EF4-FFF2-40B4-BE49-F238E27FC236}">
                <a16:creationId xmlns:a16="http://schemas.microsoft.com/office/drawing/2014/main" id="{D530E3B7-5A67-48F4-82BF-0288239623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2828" y="964550"/>
            <a:ext cx="8235378" cy="810816"/>
          </a:xfrm>
        </p:spPr>
        <p:txBody>
          <a:bodyPr/>
          <a:lstStyle/>
          <a:p>
            <a:r>
              <a:rPr lang="hu-HU" dirty="0" err="1"/>
              <a:t>Redundancy</a:t>
            </a:r>
            <a:r>
              <a:rPr lang="hu-HU" dirty="0"/>
              <a:t> </a:t>
            </a:r>
            <a:r>
              <a:rPr lang="hu-HU" dirty="0" err="1"/>
              <a:t>scenario</a:t>
            </a:r>
            <a:r>
              <a:rPr lang="hu-HU" dirty="0"/>
              <a:t> </a:t>
            </a:r>
            <a:r>
              <a:rPr lang="en-US" dirty="0"/>
              <a:t>- Example 1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26593606-2AAD-443B-BF7E-40B6B266764B}"/>
              </a:ext>
            </a:extLst>
          </p:cNvPr>
          <p:cNvSpPr/>
          <p:nvPr/>
        </p:nvSpPr>
        <p:spPr>
          <a:xfrm>
            <a:off x="1418677" y="3770119"/>
            <a:ext cx="557274" cy="34697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sz="1050" dirty="0">
                <a:solidFill>
                  <a:schemeClr val="tx1"/>
                </a:solidFill>
              </a:rPr>
              <a:t>UE</a:t>
            </a:r>
            <a:r>
              <a:rPr lang="en-US" sz="1050" dirty="0">
                <a:solidFill>
                  <a:schemeClr val="tx1"/>
                </a:solidFill>
              </a:rPr>
              <a:t>1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24C8D875-DD3D-48BE-822E-3F5BA2D986F3}"/>
              </a:ext>
            </a:extLst>
          </p:cNvPr>
          <p:cNvSpPr/>
          <p:nvPr/>
        </p:nvSpPr>
        <p:spPr>
          <a:xfrm>
            <a:off x="2393906" y="3770120"/>
            <a:ext cx="557274" cy="3429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sz="1050" dirty="0">
                <a:solidFill>
                  <a:schemeClr val="tx1"/>
                </a:solidFill>
              </a:rPr>
              <a:t>RAN</a:t>
            </a:r>
            <a:r>
              <a:rPr lang="en-US" sz="1050" dirty="0">
                <a:solidFill>
                  <a:schemeClr val="tx1"/>
                </a:solidFill>
              </a:rPr>
              <a:t>1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5AB84016-9AEE-4579-BD7D-D403D9307AE6}"/>
              </a:ext>
            </a:extLst>
          </p:cNvPr>
          <p:cNvSpPr/>
          <p:nvPr/>
        </p:nvSpPr>
        <p:spPr>
          <a:xfrm>
            <a:off x="3366879" y="3770119"/>
            <a:ext cx="557274" cy="34697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hu-HU" sz="1050" dirty="0">
                <a:solidFill>
                  <a:schemeClr val="tx1"/>
                </a:solidFill>
              </a:rPr>
              <a:t>UPF</a:t>
            </a:r>
            <a:r>
              <a:rPr lang="en-US" sz="1050" dirty="0">
                <a:solidFill>
                  <a:schemeClr val="tx1"/>
                </a:solidFill>
              </a:rPr>
              <a:t>1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0C0AAA6C-6528-4F5D-B005-740C9D1B8DE7}"/>
              </a:ext>
            </a:extLst>
          </p:cNvPr>
          <p:cNvSpPr/>
          <p:nvPr/>
        </p:nvSpPr>
        <p:spPr>
          <a:xfrm>
            <a:off x="3192059" y="2916431"/>
            <a:ext cx="944864" cy="3429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dirty="0">
                <a:solidFill>
                  <a:schemeClr val="tx1"/>
                </a:solidFill>
              </a:rPr>
              <a:t>DetNet controller</a:t>
            </a:r>
          </a:p>
        </p:txBody>
      </p: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5C29A85D-58F6-41D0-8546-352CD96D327A}"/>
              </a:ext>
            </a:extLst>
          </p:cNvPr>
          <p:cNvCxnSpPr>
            <a:cxnSpLocks/>
            <a:stCxn id="5" idx="1"/>
            <a:endCxn id="4" idx="3"/>
          </p:cNvCxnSpPr>
          <p:nvPr/>
        </p:nvCxnSpPr>
        <p:spPr>
          <a:xfrm flipH="1">
            <a:off x="1975951" y="3941570"/>
            <a:ext cx="417956" cy="203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C9C684E3-DF80-4B0E-8659-5652579CBF81}"/>
              </a:ext>
            </a:extLst>
          </p:cNvPr>
          <p:cNvCxnSpPr>
            <a:cxnSpLocks/>
            <a:stCxn id="6" idx="1"/>
            <a:endCxn id="5" idx="3"/>
          </p:cNvCxnSpPr>
          <p:nvPr/>
        </p:nvCxnSpPr>
        <p:spPr>
          <a:xfrm flipH="1" flipV="1">
            <a:off x="2951181" y="3941570"/>
            <a:ext cx="415699" cy="203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D919A18C-2799-4135-A5B1-B55F18D05C52}"/>
              </a:ext>
            </a:extLst>
          </p:cNvPr>
          <p:cNvCxnSpPr>
            <a:cxnSpLocks/>
            <a:stCxn id="91" idx="1"/>
            <a:endCxn id="6" idx="3"/>
          </p:cNvCxnSpPr>
          <p:nvPr/>
        </p:nvCxnSpPr>
        <p:spPr>
          <a:xfrm flipH="1" flipV="1">
            <a:off x="3924153" y="3943605"/>
            <a:ext cx="294407" cy="24299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Freeform: Shape 64">
            <a:extLst>
              <a:ext uri="{FF2B5EF4-FFF2-40B4-BE49-F238E27FC236}">
                <a16:creationId xmlns:a16="http://schemas.microsoft.com/office/drawing/2014/main" id="{22E4DF9E-F419-469E-8207-16F0BC496BBB}"/>
              </a:ext>
            </a:extLst>
          </p:cNvPr>
          <p:cNvSpPr/>
          <p:nvPr/>
        </p:nvSpPr>
        <p:spPr bwMode="auto">
          <a:xfrm>
            <a:off x="3441335" y="4284655"/>
            <a:ext cx="365241" cy="240715"/>
          </a:xfrm>
          <a:custGeom>
            <a:avLst/>
            <a:gdLst>
              <a:gd name="connsiteX0" fmla="*/ 0 w 461962"/>
              <a:gd name="connsiteY0" fmla="*/ 0 h 295275"/>
              <a:gd name="connsiteX1" fmla="*/ 0 w 461962"/>
              <a:gd name="connsiteY1" fmla="*/ 290513 h 295275"/>
              <a:gd name="connsiteX2" fmla="*/ 461962 w 461962"/>
              <a:gd name="connsiteY2" fmla="*/ 295275 h 295275"/>
              <a:gd name="connsiteX3" fmla="*/ 452437 w 461962"/>
              <a:gd name="connsiteY3" fmla="*/ 0 h 295275"/>
              <a:gd name="connsiteX4" fmla="*/ 452437 w 461962"/>
              <a:gd name="connsiteY4" fmla="*/ 0 h 295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1962" h="295275">
                <a:moveTo>
                  <a:pt x="0" y="0"/>
                </a:moveTo>
                <a:lnTo>
                  <a:pt x="0" y="290513"/>
                </a:lnTo>
                <a:lnTo>
                  <a:pt x="461962" y="295275"/>
                </a:lnTo>
                <a:lnTo>
                  <a:pt x="452437" y="0"/>
                </a:lnTo>
                <a:lnTo>
                  <a:pt x="452437" y="0"/>
                </a:lnTo>
              </a:path>
            </a:pathLst>
          </a:custGeom>
          <a:noFill/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tlCol="0" anchor="ctr"/>
          <a:lstStyle/>
          <a:p>
            <a:pPr algn="ctr"/>
            <a:endParaRPr lang="en-US" sz="1200"/>
          </a:p>
        </p:txBody>
      </p:sp>
      <p:sp>
        <p:nvSpPr>
          <p:cNvPr id="87" name="Rectangle 86">
            <a:extLst>
              <a:ext uri="{FF2B5EF4-FFF2-40B4-BE49-F238E27FC236}">
                <a16:creationId xmlns:a16="http://schemas.microsoft.com/office/drawing/2014/main" id="{EB8B20C3-76AF-C1DC-1BC9-24D620B87FAC}"/>
              </a:ext>
            </a:extLst>
          </p:cNvPr>
          <p:cNvSpPr/>
          <p:nvPr/>
        </p:nvSpPr>
        <p:spPr>
          <a:xfrm>
            <a:off x="2399594" y="4284655"/>
            <a:ext cx="557274" cy="3429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sz="1050" dirty="0">
                <a:solidFill>
                  <a:schemeClr val="tx1"/>
                </a:solidFill>
              </a:rPr>
              <a:t>RAN</a:t>
            </a:r>
            <a:r>
              <a:rPr lang="en-US" sz="1050" dirty="0">
                <a:solidFill>
                  <a:schemeClr val="tx1"/>
                </a:solidFill>
              </a:rPr>
              <a:t>2</a:t>
            </a:r>
          </a:p>
        </p:txBody>
      </p:sp>
      <p:sp>
        <p:nvSpPr>
          <p:cNvPr id="88" name="Rectangle 87">
            <a:extLst>
              <a:ext uri="{FF2B5EF4-FFF2-40B4-BE49-F238E27FC236}">
                <a16:creationId xmlns:a16="http://schemas.microsoft.com/office/drawing/2014/main" id="{D859AE1A-2352-6759-39BA-13A5416DB0B9}"/>
              </a:ext>
            </a:extLst>
          </p:cNvPr>
          <p:cNvSpPr/>
          <p:nvPr/>
        </p:nvSpPr>
        <p:spPr>
          <a:xfrm>
            <a:off x="3366879" y="4284655"/>
            <a:ext cx="557274" cy="34697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hu-HU" sz="1050" dirty="0">
                <a:solidFill>
                  <a:schemeClr val="tx1"/>
                </a:solidFill>
              </a:rPr>
              <a:t>UPF</a:t>
            </a:r>
            <a:r>
              <a:rPr lang="en-US" sz="1050" dirty="0">
                <a:solidFill>
                  <a:schemeClr val="tx1"/>
                </a:solidFill>
              </a:rPr>
              <a:t>2</a:t>
            </a:r>
          </a:p>
        </p:txBody>
      </p:sp>
      <p:sp>
        <p:nvSpPr>
          <p:cNvPr id="91" name="Rectangle 90">
            <a:extLst>
              <a:ext uri="{FF2B5EF4-FFF2-40B4-BE49-F238E27FC236}">
                <a16:creationId xmlns:a16="http://schemas.microsoft.com/office/drawing/2014/main" id="{C70FDFDC-A040-14F8-7C54-B380741DBF79}"/>
              </a:ext>
            </a:extLst>
          </p:cNvPr>
          <p:cNvSpPr/>
          <p:nvPr/>
        </p:nvSpPr>
        <p:spPr>
          <a:xfrm>
            <a:off x="4218560" y="4013114"/>
            <a:ext cx="557274" cy="34697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dirty="0">
                <a:solidFill>
                  <a:schemeClr val="tx1"/>
                </a:solidFill>
              </a:rPr>
              <a:t>PREOF</a:t>
            </a:r>
          </a:p>
        </p:txBody>
      </p:sp>
      <p:cxnSp>
        <p:nvCxnSpPr>
          <p:cNvPr id="93" name="Straight Connector 92">
            <a:extLst>
              <a:ext uri="{FF2B5EF4-FFF2-40B4-BE49-F238E27FC236}">
                <a16:creationId xmlns:a16="http://schemas.microsoft.com/office/drawing/2014/main" id="{CC957E12-563B-A6C2-CAAD-E97869BEFD1A}"/>
              </a:ext>
            </a:extLst>
          </p:cNvPr>
          <p:cNvCxnSpPr>
            <a:cxnSpLocks/>
            <a:stCxn id="91" idx="1"/>
            <a:endCxn id="88" idx="3"/>
          </p:cNvCxnSpPr>
          <p:nvPr/>
        </p:nvCxnSpPr>
        <p:spPr>
          <a:xfrm flipH="1">
            <a:off x="3924153" y="4186599"/>
            <a:ext cx="294407" cy="27154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Straight Connector 95">
            <a:extLst>
              <a:ext uri="{FF2B5EF4-FFF2-40B4-BE49-F238E27FC236}">
                <a16:creationId xmlns:a16="http://schemas.microsoft.com/office/drawing/2014/main" id="{4B56917F-65D9-F790-1FD3-A32F27F86D81}"/>
              </a:ext>
            </a:extLst>
          </p:cNvPr>
          <p:cNvCxnSpPr>
            <a:cxnSpLocks/>
            <a:stCxn id="88" idx="1"/>
            <a:endCxn id="87" idx="3"/>
          </p:cNvCxnSpPr>
          <p:nvPr/>
        </p:nvCxnSpPr>
        <p:spPr>
          <a:xfrm flipH="1" flipV="1">
            <a:off x="2956869" y="4456105"/>
            <a:ext cx="410011" cy="203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9" name="Straight Connector 98">
            <a:extLst>
              <a:ext uri="{FF2B5EF4-FFF2-40B4-BE49-F238E27FC236}">
                <a16:creationId xmlns:a16="http://schemas.microsoft.com/office/drawing/2014/main" id="{AE42F6A3-E5F3-6B50-66A5-75B3E685CCA7}"/>
              </a:ext>
            </a:extLst>
          </p:cNvPr>
          <p:cNvCxnSpPr>
            <a:cxnSpLocks/>
            <a:stCxn id="87" idx="1"/>
            <a:endCxn id="31" idx="3"/>
          </p:cNvCxnSpPr>
          <p:nvPr/>
        </p:nvCxnSpPr>
        <p:spPr>
          <a:xfrm flipH="1">
            <a:off x="1966745" y="4456105"/>
            <a:ext cx="432849" cy="118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4" name="Freeform: Shape 103">
            <a:extLst>
              <a:ext uri="{FF2B5EF4-FFF2-40B4-BE49-F238E27FC236}">
                <a16:creationId xmlns:a16="http://schemas.microsoft.com/office/drawing/2014/main" id="{D61EA2EA-39F6-751E-DD42-2F8AB7B3FA08}"/>
              </a:ext>
            </a:extLst>
          </p:cNvPr>
          <p:cNvSpPr/>
          <p:nvPr/>
        </p:nvSpPr>
        <p:spPr bwMode="auto">
          <a:xfrm flipV="1">
            <a:off x="1326281" y="4282970"/>
            <a:ext cx="2931966" cy="342899"/>
          </a:xfrm>
          <a:custGeom>
            <a:avLst/>
            <a:gdLst>
              <a:gd name="connsiteX0" fmla="*/ 0 w 3157016"/>
              <a:gd name="connsiteY0" fmla="*/ 508310 h 508310"/>
              <a:gd name="connsiteX1" fmla="*/ 747538 w 3157016"/>
              <a:gd name="connsiteY1" fmla="*/ 67796 h 508310"/>
              <a:gd name="connsiteX2" fmla="*/ 2049057 w 3157016"/>
              <a:gd name="connsiteY2" fmla="*/ 41098 h 508310"/>
              <a:gd name="connsiteX3" fmla="*/ 3157016 w 3157016"/>
              <a:gd name="connsiteY3" fmla="*/ 454914 h 508310"/>
              <a:gd name="connsiteX0" fmla="*/ 0 w 3157016"/>
              <a:gd name="connsiteY0" fmla="*/ 512782 h 512782"/>
              <a:gd name="connsiteX1" fmla="*/ 747538 w 3157016"/>
              <a:gd name="connsiteY1" fmla="*/ 72268 h 512782"/>
              <a:gd name="connsiteX2" fmla="*/ 2442849 w 3157016"/>
              <a:gd name="connsiteY2" fmla="*/ 38895 h 512782"/>
              <a:gd name="connsiteX3" fmla="*/ 3157016 w 3157016"/>
              <a:gd name="connsiteY3" fmla="*/ 459386 h 512782"/>
              <a:gd name="connsiteX0" fmla="*/ 0 w 3157016"/>
              <a:gd name="connsiteY0" fmla="*/ 512782 h 512782"/>
              <a:gd name="connsiteX1" fmla="*/ 747538 w 3157016"/>
              <a:gd name="connsiteY1" fmla="*/ 72268 h 512782"/>
              <a:gd name="connsiteX2" fmla="*/ 2442849 w 3157016"/>
              <a:gd name="connsiteY2" fmla="*/ 38895 h 512782"/>
              <a:gd name="connsiteX3" fmla="*/ 3157016 w 3157016"/>
              <a:gd name="connsiteY3" fmla="*/ 459386 h 512782"/>
              <a:gd name="connsiteX0" fmla="*/ 0 w 3157016"/>
              <a:gd name="connsiteY0" fmla="*/ 530135 h 530135"/>
              <a:gd name="connsiteX1" fmla="*/ 747538 w 3157016"/>
              <a:gd name="connsiteY1" fmla="*/ 89621 h 530135"/>
              <a:gd name="connsiteX2" fmla="*/ 2442849 w 3157016"/>
              <a:gd name="connsiteY2" fmla="*/ 56248 h 530135"/>
              <a:gd name="connsiteX3" fmla="*/ 3157016 w 3157016"/>
              <a:gd name="connsiteY3" fmla="*/ 476739 h 530135"/>
              <a:gd name="connsiteX0" fmla="*/ 0 w 3909288"/>
              <a:gd name="connsiteY0" fmla="*/ 435380 h 472776"/>
              <a:gd name="connsiteX1" fmla="*/ 1499810 w 3909288"/>
              <a:gd name="connsiteY1" fmla="*/ 85658 h 472776"/>
              <a:gd name="connsiteX2" fmla="*/ 3195121 w 3909288"/>
              <a:gd name="connsiteY2" fmla="*/ 52285 h 472776"/>
              <a:gd name="connsiteX3" fmla="*/ 3909288 w 3909288"/>
              <a:gd name="connsiteY3" fmla="*/ 472776 h 472776"/>
              <a:gd name="connsiteX0" fmla="*/ 0 w 3909288"/>
              <a:gd name="connsiteY0" fmla="*/ 435380 h 472776"/>
              <a:gd name="connsiteX1" fmla="*/ 1499810 w 3909288"/>
              <a:gd name="connsiteY1" fmla="*/ 85658 h 472776"/>
              <a:gd name="connsiteX2" fmla="*/ 3195121 w 3909288"/>
              <a:gd name="connsiteY2" fmla="*/ 52285 h 472776"/>
              <a:gd name="connsiteX3" fmla="*/ 3909288 w 3909288"/>
              <a:gd name="connsiteY3" fmla="*/ 472776 h 472776"/>
              <a:gd name="connsiteX0" fmla="*/ 0 w 3909288"/>
              <a:gd name="connsiteY0" fmla="*/ 435380 h 472776"/>
              <a:gd name="connsiteX1" fmla="*/ 1499810 w 3909288"/>
              <a:gd name="connsiteY1" fmla="*/ 85658 h 472776"/>
              <a:gd name="connsiteX2" fmla="*/ 3195121 w 3909288"/>
              <a:gd name="connsiteY2" fmla="*/ 52285 h 472776"/>
              <a:gd name="connsiteX3" fmla="*/ 3909288 w 3909288"/>
              <a:gd name="connsiteY3" fmla="*/ 472776 h 472776"/>
              <a:gd name="connsiteX0" fmla="*/ 0 w 3909288"/>
              <a:gd name="connsiteY0" fmla="*/ 536916 h 537006"/>
              <a:gd name="connsiteX1" fmla="*/ 1499810 w 3909288"/>
              <a:gd name="connsiteY1" fmla="*/ 89917 h 537006"/>
              <a:gd name="connsiteX2" fmla="*/ 3195121 w 3909288"/>
              <a:gd name="connsiteY2" fmla="*/ 56544 h 537006"/>
              <a:gd name="connsiteX3" fmla="*/ 3909288 w 3909288"/>
              <a:gd name="connsiteY3" fmla="*/ 477035 h 5370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909288" h="537006">
                <a:moveTo>
                  <a:pt x="0" y="536916"/>
                </a:moveTo>
                <a:cubicBezTo>
                  <a:pt x="909891" y="543661"/>
                  <a:pt x="967290" y="169979"/>
                  <a:pt x="1499810" y="89917"/>
                </a:cubicBezTo>
                <a:cubicBezTo>
                  <a:pt x="2032330" y="9855"/>
                  <a:pt x="2800215" y="-48023"/>
                  <a:pt x="3195121" y="56544"/>
                </a:cubicBezTo>
                <a:cubicBezTo>
                  <a:pt x="3623399" y="167785"/>
                  <a:pt x="3556098" y="302387"/>
                  <a:pt x="3909288" y="477035"/>
                </a:cubicBezTo>
              </a:path>
            </a:pathLst>
          </a:custGeom>
          <a:noFill/>
          <a:ln w="38100" cap="flat" cmpd="sng" algn="ctr">
            <a:solidFill>
              <a:schemeClr val="accent2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tlCol="0" anchor="ctr"/>
          <a:lstStyle/>
          <a:p>
            <a:pPr algn="ctr"/>
            <a:endParaRPr lang="en-US" sz="750"/>
          </a:p>
        </p:txBody>
      </p:sp>
      <p:sp>
        <p:nvSpPr>
          <p:cNvPr id="114" name="Content Placeholder 10">
            <a:extLst>
              <a:ext uri="{FF2B5EF4-FFF2-40B4-BE49-F238E27FC236}">
                <a16:creationId xmlns:a16="http://schemas.microsoft.com/office/drawing/2014/main" id="{3EF59DD2-E485-5E7E-DAD3-1397CE9A10AB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5250614" y="1658185"/>
            <a:ext cx="3623903" cy="3877031"/>
          </a:xfrm>
        </p:spPr>
        <p:txBody>
          <a:bodyPr/>
          <a:lstStyle/>
          <a:p>
            <a:pPr lvl="1"/>
            <a:endParaRPr lang="en-US" sz="1200" dirty="0"/>
          </a:p>
          <a:p>
            <a:endParaRPr lang="en-US" sz="1200" dirty="0"/>
          </a:p>
        </p:txBody>
      </p:sp>
      <p:cxnSp>
        <p:nvCxnSpPr>
          <p:cNvPr id="117" name="Straight Connector 116">
            <a:extLst>
              <a:ext uri="{FF2B5EF4-FFF2-40B4-BE49-F238E27FC236}">
                <a16:creationId xmlns:a16="http://schemas.microsoft.com/office/drawing/2014/main" id="{A79961C5-415B-07AC-B484-31A61FA3FEEC}"/>
              </a:ext>
            </a:extLst>
          </p:cNvPr>
          <p:cNvCxnSpPr>
            <a:cxnSpLocks/>
            <a:endCxn id="91" idx="3"/>
          </p:cNvCxnSpPr>
          <p:nvPr/>
        </p:nvCxnSpPr>
        <p:spPr>
          <a:xfrm flipH="1" flipV="1">
            <a:off x="4775834" y="4186599"/>
            <a:ext cx="206837" cy="407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Rectangle 10">
            <a:extLst>
              <a:ext uri="{FF2B5EF4-FFF2-40B4-BE49-F238E27FC236}">
                <a16:creationId xmlns:a16="http://schemas.microsoft.com/office/drawing/2014/main" id="{A801DD1D-19AD-864C-F22C-B59A5FB8A053}"/>
              </a:ext>
            </a:extLst>
          </p:cNvPr>
          <p:cNvSpPr/>
          <p:nvPr/>
        </p:nvSpPr>
        <p:spPr>
          <a:xfrm>
            <a:off x="852197" y="3769555"/>
            <a:ext cx="557274" cy="85743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dirty="0">
                <a:solidFill>
                  <a:schemeClr val="tx1"/>
                </a:solidFill>
              </a:rPr>
              <a:t>PREOF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E02B6C23-65C6-D1F9-E55F-631058F108B6}"/>
              </a:ext>
            </a:extLst>
          </p:cNvPr>
          <p:cNvSpPr/>
          <p:nvPr/>
        </p:nvSpPr>
        <p:spPr bwMode="auto">
          <a:xfrm>
            <a:off x="1409471" y="2627684"/>
            <a:ext cx="3501742" cy="2261010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54000" tIns="27000" rIns="54864" bIns="27432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spcBef>
                <a:spcPts val="600"/>
              </a:spcBef>
            </a:pPr>
            <a:r>
              <a:rPr lang="en-US" sz="750" dirty="0">
                <a:latin typeface="+mn-lt"/>
              </a:rPr>
              <a:t>5GS</a:t>
            </a:r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CE3CEB3D-3DC7-1EE0-6561-6CECF168C026}"/>
              </a:ext>
            </a:extLst>
          </p:cNvPr>
          <p:cNvSpPr/>
          <p:nvPr/>
        </p:nvSpPr>
        <p:spPr bwMode="auto">
          <a:xfrm>
            <a:off x="1385700" y="3782785"/>
            <a:ext cx="2872547" cy="331250"/>
          </a:xfrm>
          <a:custGeom>
            <a:avLst/>
            <a:gdLst>
              <a:gd name="connsiteX0" fmla="*/ 0 w 3157016"/>
              <a:gd name="connsiteY0" fmla="*/ 508310 h 508310"/>
              <a:gd name="connsiteX1" fmla="*/ 747538 w 3157016"/>
              <a:gd name="connsiteY1" fmla="*/ 67796 h 508310"/>
              <a:gd name="connsiteX2" fmla="*/ 2049057 w 3157016"/>
              <a:gd name="connsiteY2" fmla="*/ 41098 h 508310"/>
              <a:gd name="connsiteX3" fmla="*/ 3157016 w 3157016"/>
              <a:gd name="connsiteY3" fmla="*/ 454914 h 508310"/>
              <a:gd name="connsiteX0" fmla="*/ 0 w 3157016"/>
              <a:gd name="connsiteY0" fmla="*/ 512782 h 512782"/>
              <a:gd name="connsiteX1" fmla="*/ 747538 w 3157016"/>
              <a:gd name="connsiteY1" fmla="*/ 72268 h 512782"/>
              <a:gd name="connsiteX2" fmla="*/ 2442849 w 3157016"/>
              <a:gd name="connsiteY2" fmla="*/ 38895 h 512782"/>
              <a:gd name="connsiteX3" fmla="*/ 3157016 w 3157016"/>
              <a:gd name="connsiteY3" fmla="*/ 459386 h 512782"/>
              <a:gd name="connsiteX0" fmla="*/ 0 w 3157016"/>
              <a:gd name="connsiteY0" fmla="*/ 512782 h 512782"/>
              <a:gd name="connsiteX1" fmla="*/ 747538 w 3157016"/>
              <a:gd name="connsiteY1" fmla="*/ 72268 h 512782"/>
              <a:gd name="connsiteX2" fmla="*/ 2442849 w 3157016"/>
              <a:gd name="connsiteY2" fmla="*/ 38895 h 512782"/>
              <a:gd name="connsiteX3" fmla="*/ 3157016 w 3157016"/>
              <a:gd name="connsiteY3" fmla="*/ 459386 h 512782"/>
              <a:gd name="connsiteX0" fmla="*/ 0 w 3157016"/>
              <a:gd name="connsiteY0" fmla="*/ 530135 h 530135"/>
              <a:gd name="connsiteX1" fmla="*/ 747538 w 3157016"/>
              <a:gd name="connsiteY1" fmla="*/ 89621 h 530135"/>
              <a:gd name="connsiteX2" fmla="*/ 2442849 w 3157016"/>
              <a:gd name="connsiteY2" fmla="*/ 56248 h 530135"/>
              <a:gd name="connsiteX3" fmla="*/ 3157016 w 3157016"/>
              <a:gd name="connsiteY3" fmla="*/ 476739 h 530135"/>
              <a:gd name="connsiteX0" fmla="*/ 0 w 3909288"/>
              <a:gd name="connsiteY0" fmla="*/ 435380 h 472776"/>
              <a:gd name="connsiteX1" fmla="*/ 1499810 w 3909288"/>
              <a:gd name="connsiteY1" fmla="*/ 85658 h 472776"/>
              <a:gd name="connsiteX2" fmla="*/ 3195121 w 3909288"/>
              <a:gd name="connsiteY2" fmla="*/ 52285 h 472776"/>
              <a:gd name="connsiteX3" fmla="*/ 3909288 w 3909288"/>
              <a:gd name="connsiteY3" fmla="*/ 472776 h 472776"/>
              <a:gd name="connsiteX0" fmla="*/ 0 w 3909288"/>
              <a:gd name="connsiteY0" fmla="*/ 435380 h 472776"/>
              <a:gd name="connsiteX1" fmla="*/ 1499810 w 3909288"/>
              <a:gd name="connsiteY1" fmla="*/ 85658 h 472776"/>
              <a:gd name="connsiteX2" fmla="*/ 3195121 w 3909288"/>
              <a:gd name="connsiteY2" fmla="*/ 52285 h 472776"/>
              <a:gd name="connsiteX3" fmla="*/ 3909288 w 3909288"/>
              <a:gd name="connsiteY3" fmla="*/ 472776 h 472776"/>
              <a:gd name="connsiteX0" fmla="*/ 0 w 3909288"/>
              <a:gd name="connsiteY0" fmla="*/ 435380 h 472776"/>
              <a:gd name="connsiteX1" fmla="*/ 1499810 w 3909288"/>
              <a:gd name="connsiteY1" fmla="*/ 85658 h 472776"/>
              <a:gd name="connsiteX2" fmla="*/ 3195121 w 3909288"/>
              <a:gd name="connsiteY2" fmla="*/ 52285 h 472776"/>
              <a:gd name="connsiteX3" fmla="*/ 3909288 w 3909288"/>
              <a:gd name="connsiteY3" fmla="*/ 472776 h 472776"/>
              <a:gd name="connsiteX0" fmla="*/ 0 w 3909288"/>
              <a:gd name="connsiteY0" fmla="*/ 536916 h 537006"/>
              <a:gd name="connsiteX1" fmla="*/ 1499810 w 3909288"/>
              <a:gd name="connsiteY1" fmla="*/ 89917 h 537006"/>
              <a:gd name="connsiteX2" fmla="*/ 3195121 w 3909288"/>
              <a:gd name="connsiteY2" fmla="*/ 56544 h 537006"/>
              <a:gd name="connsiteX3" fmla="*/ 3909288 w 3909288"/>
              <a:gd name="connsiteY3" fmla="*/ 477035 h 5370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909288" h="537006">
                <a:moveTo>
                  <a:pt x="0" y="536916"/>
                </a:moveTo>
                <a:cubicBezTo>
                  <a:pt x="909891" y="543661"/>
                  <a:pt x="967290" y="169979"/>
                  <a:pt x="1499810" y="89917"/>
                </a:cubicBezTo>
                <a:cubicBezTo>
                  <a:pt x="2032330" y="9855"/>
                  <a:pt x="2800215" y="-48023"/>
                  <a:pt x="3195121" y="56544"/>
                </a:cubicBezTo>
                <a:cubicBezTo>
                  <a:pt x="3623399" y="167785"/>
                  <a:pt x="3556098" y="302387"/>
                  <a:pt x="3909288" y="477035"/>
                </a:cubicBezTo>
              </a:path>
            </a:pathLst>
          </a:custGeom>
          <a:noFill/>
          <a:ln w="381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tlCol="0" anchor="ctr"/>
          <a:lstStyle/>
          <a:p>
            <a:pPr algn="ctr"/>
            <a:endParaRPr lang="en-US" sz="750"/>
          </a:p>
        </p:txBody>
      </p:sp>
      <p:cxnSp>
        <p:nvCxnSpPr>
          <p:cNvPr id="23" name="Connector: Elbow 22">
            <a:extLst>
              <a:ext uri="{FF2B5EF4-FFF2-40B4-BE49-F238E27FC236}">
                <a16:creationId xmlns:a16="http://schemas.microsoft.com/office/drawing/2014/main" id="{0802D3F5-4AA3-E6D2-81DD-AB54CBE45E87}"/>
              </a:ext>
            </a:extLst>
          </p:cNvPr>
          <p:cNvCxnSpPr>
            <a:cxnSpLocks/>
            <a:stCxn id="9" idx="1"/>
            <a:endCxn id="11" idx="0"/>
          </p:cNvCxnSpPr>
          <p:nvPr/>
        </p:nvCxnSpPr>
        <p:spPr bwMode="auto">
          <a:xfrm rot="10800000" flipV="1">
            <a:off x="1130834" y="3087880"/>
            <a:ext cx="2061225" cy="681674"/>
          </a:xfrm>
          <a:prstGeom prst="bentConnector2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dash"/>
            <a:round/>
            <a:headEnd type="none" w="med" len="med"/>
            <a:tailEnd type="none"/>
          </a:ln>
          <a:effectLst/>
        </p:spPr>
      </p:cxnSp>
      <p:cxnSp>
        <p:nvCxnSpPr>
          <p:cNvPr id="25" name="Connector: Elbow 24">
            <a:extLst>
              <a:ext uri="{FF2B5EF4-FFF2-40B4-BE49-F238E27FC236}">
                <a16:creationId xmlns:a16="http://schemas.microsoft.com/office/drawing/2014/main" id="{9807BA48-C4A5-A9FD-34AB-A64E7AD7A871}"/>
              </a:ext>
            </a:extLst>
          </p:cNvPr>
          <p:cNvCxnSpPr>
            <a:cxnSpLocks/>
            <a:stCxn id="9" idx="3"/>
            <a:endCxn id="91" idx="0"/>
          </p:cNvCxnSpPr>
          <p:nvPr/>
        </p:nvCxnSpPr>
        <p:spPr bwMode="auto">
          <a:xfrm>
            <a:off x="4136923" y="3087881"/>
            <a:ext cx="360274" cy="925234"/>
          </a:xfrm>
          <a:prstGeom prst="bentConnector2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dash"/>
            <a:round/>
            <a:headEnd type="none" w="med" len="med"/>
            <a:tailEnd type="none"/>
          </a:ln>
          <a:effectLst/>
        </p:spPr>
      </p:cxnSp>
      <p:sp>
        <p:nvSpPr>
          <p:cNvPr id="38" name="Content Placeholder 10">
            <a:extLst>
              <a:ext uri="{FF2B5EF4-FFF2-40B4-BE49-F238E27FC236}">
                <a16:creationId xmlns:a16="http://schemas.microsoft.com/office/drawing/2014/main" id="{4844EF6D-2873-D5B3-07B9-61053F181DF6}"/>
              </a:ext>
            </a:extLst>
          </p:cNvPr>
          <p:cNvSpPr txBox="1">
            <a:spLocks/>
          </p:cNvSpPr>
          <p:nvPr/>
        </p:nvSpPr>
        <p:spPr>
          <a:xfrm>
            <a:off x="5575698" y="2365310"/>
            <a:ext cx="3413119" cy="3284206"/>
          </a:xfrm>
          <a:prstGeom prst="rect">
            <a:avLst/>
          </a:prstGeom>
        </p:spPr>
        <p:txBody>
          <a:bodyPr vert="horz" lIns="54000" tIns="27000" rIns="54000" bIns="27000" rtlCol="0">
            <a:noAutofit/>
          </a:bodyPr>
          <a:lstStyle>
            <a:lvl1pPr marL="265113" indent="-265113" algn="l" rtl="0" eaLnBrk="1" fontAlgn="base" hangingPunct="1">
              <a:spcBef>
                <a:spcPts val="800"/>
              </a:spcBef>
              <a:spcAft>
                <a:spcPct val="0"/>
              </a:spcAft>
              <a:buClrTx/>
              <a:buFont typeface="Ericsson Hilda" panose="00000500000000000000" pitchFamily="2" charset="0"/>
              <a:buChar char="●"/>
              <a:defRPr sz="2000" kern="1000" spc="-3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38163" indent="-273050" algn="l" rtl="0" eaLnBrk="1" fontAlgn="base" hangingPunct="1">
              <a:spcBef>
                <a:spcPts val="800"/>
              </a:spcBef>
              <a:spcAft>
                <a:spcPct val="0"/>
              </a:spcAft>
              <a:buClrTx/>
              <a:buFont typeface="Ericsson Hilda" panose="00000500000000000000" pitchFamily="2" charset="0"/>
              <a:buChar char="–"/>
              <a:defRPr sz="2000" kern="1000" spc="-30">
                <a:solidFill>
                  <a:schemeClr val="tx1"/>
                </a:solidFill>
                <a:latin typeface="+mn-lt"/>
              </a:defRPr>
            </a:lvl2pPr>
            <a:lvl3pPr marL="803275" indent="-265113" algn="l" rtl="0" eaLnBrk="1" fontAlgn="base" hangingPunct="1">
              <a:spcBef>
                <a:spcPts val="800"/>
              </a:spcBef>
              <a:spcAft>
                <a:spcPct val="0"/>
              </a:spcAft>
              <a:buClrTx/>
              <a:buFont typeface="Ericsson Hilda" panose="00000500000000000000" pitchFamily="2" charset="0"/>
              <a:buChar char="●"/>
              <a:defRPr sz="2000" kern="1000" spc="-30">
                <a:solidFill>
                  <a:schemeClr val="tx1"/>
                </a:solidFill>
                <a:latin typeface="+mn-lt"/>
              </a:defRPr>
            </a:lvl3pPr>
            <a:lvl4pPr marL="1076325" indent="-273050" algn="l" rtl="0" eaLnBrk="1" fontAlgn="base" hangingPunct="1">
              <a:spcBef>
                <a:spcPts val="800"/>
              </a:spcBef>
              <a:spcAft>
                <a:spcPct val="0"/>
              </a:spcAft>
              <a:buClrTx/>
              <a:buFont typeface="Ericsson Hilda" panose="00000500000000000000" pitchFamily="2" charset="0"/>
              <a:buChar char="–"/>
              <a:defRPr sz="2000" kern="1000" spc="-30">
                <a:solidFill>
                  <a:schemeClr val="tx1"/>
                </a:solidFill>
                <a:latin typeface="+mn-lt"/>
              </a:defRPr>
            </a:lvl4pPr>
            <a:lvl5pPr marL="1341438" indent="-265113" algn="l" rtl="0" eaLnBrk="1" fontAlgn="base" hangingPunct="1">
              <a:spcBef>
                <a:spcPts val="800"/>
              </a:spcBef>
              <a:spcAft>
                <a:spcPct val="0"/>
              </a:spcAft>
              <a:buClrTx/>
              <a:buFont typeface="Ericsson Hilda" panose="00000500000000000000" pitchFamily="2" charset="0"/>
              <a:buChar char="●"/>
              <a:defRPr sz="2000" kern="1000" spc="-30">
                <a:solidFill>
                  <a:schemeClr val="tx1"/>
                </a:solidFill>
                <a:latin typeface="+mn-lt"/>
              </a:defRPr>
            </a:lvl5pPr>
            <a:lvl6pPr marL="1341438" indent="-265113" algn="l" rtl="0" eaLnBrk="1" fontAlgn="base" hangingPunct="1">
              <a:spcBef>
                <a:spcPts val="800"/>
              </a:spcBef>
              <a:spcAft>
                <a:spcPct val="0"/>
              </a:spcAft>
              <a:buClrTx/>
              <a:buFont typeface="Ericsson Hilda" panose="00000500000000000000" pitchFamily="2" charset="0"/>
              <a:buChar char="●"/>
              <a:defRPr sz="2000">
                <a:solidFill>
                  <a:schemeClr val="tx1"/>
                </a:solidFill>
                <a:latin typeface="+mn-lt"/>
              </a:defRPr>
            </a:lvl6pPr>
            <a:lvl7pPr marL="1341438" indent="-265113" algn="l" rtl="0" eaLnBrk="1" fontAlgn="base" hangingPunct="1">
              <a:spcBef>
                <a:spcPts val="800"/>
              </a:spcBef>
              <a:spcAft>
                <a:spcPct val="0"/>
              </a:spcAft>
              <a:buClrTx/>
              <a:buFont typeface="Ericsson Hilda" panose="00000500000000000000" pitchFamily="2" charset="0"/>
              <a:buChar char="●"/>
              <a:defRPr sz="2000">
                <a:solidFill>
                  <a:schemeClr val="tx1"/>
                </a:solidFill>
                <a:latin typeface="+mn-lt"/>
              </a:defRPr>
            </a:lvl7pPr>
            <a:lvl8pPr marL="1341438" indent="-265113" algn="l" rtl="0" eaLnBrk="1" fontAlgn="base" hangingPunct="1">
              <a:spcBef>
                <a:spcPts val="800"/>
              </a:spcBef>
              <a:spcAft>
                <a:spcPct val="0"/>
              </a:spcAft>
              <a:buClrTx/>
              <a:buFont typeface="Ericsson Hilda" panose="00000500000000000000" pitchFamily="2" charset="0"/>
              <a:buChar char="●"/>
              <a:defRPr sz="2000">
                <a:solidFill>
                  <a:schemeClr val="tx1"/>
                </a:solidFill>
                <a:latin typeface="+mn-lt"/>
              </a:defRPr>
            </a:lvl8pPr>
            <a:lvl9pPr marL="1341438" indent="-265113" algn="l" rtl="0" eaLnBrk="1" fontAlgn="base" hangingPunct="1">
              <a:spcBef>
                <a:spcPts val="800"/>
              </a:spcBef>
              <a:spcAft>
                <a:spcPct val="0"/>
              </a:spcAft>
              <a:buClrTx/>
              <a:buFont typeface="Ericsson Hilda" panose="00000500000000000000" pitchFamily="2" charset="0"/>
              <a:buChar char="●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sz="1600" dirty="0"/>
              <a:t>Redundant 5GS path using 2 UEs</a:t>
            </a:r>
          </a:p>
          <a:p>
            <a:r>
              <a:rPr lang="en-US" sz="1600" dirty="0"/>
              <a:t>DetNet controller provided in operator domain</a:t>
            </a:r>
          </a:p>
          <a:p>
            <a:r>
              <a:rPr lang="en-US" sz="1600" dirty="0"/>
              <a:t>Operator self-contained solution for redundancy as a service</a:t>
            </a:r>
            <a:endParaRPr lang="en-US" sz="1400" dirty="0"/>
          </a:p>
          <a:p>
            <a:pPr lvl="1"/>
            <a:endParaRPr lang="en-US" sz="1200" dirty="0"/>
          </a:p>
          <a:p>
            <a:endParaRPr lang="en-US" sz="1200" dirty="0"/>
          </a:p>
        </p:txBody>
      </p:sp>
    </p:spTree>
    <p:custDataLst>
      <p:custData r:id="rId1"/>
      <p:custData r:id="rId2"/>
    </p:custDataLst>
    <p:extLst>
      <p:ext uri="{BB962C8B-B14F-4D97-AF65-F5344CB8AC3E}">
        <p14:creationId xmlns:p14="http://schemas.microsoft.com/office/powerpoint/2010/main" val="118574153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>
            <a:extLst>
              <a:ext uri="{FF2B5EF4-FFF2-40B4-BE49-F238E27FC236}">
                <a16:creationId xmlns:a16="http://schemas.microsoft.com/office/drawing/2014/main" id="{D530E3B7-5A67-48F4-82BF-0288239623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2828" y="964550"/>
            <a:ext cx="8235378" cy="810816"/>
          </a:xfrm>
        </p:spPr>
        <p:txBody>
          <a:bodyPr/>
          <a:lstStyle/>
          <a:p>
            <a:r>
              <a:rPr lang="hu-HU" dirty="0" err="1"/>
              <a:t>Redundancy</a:t>
            </a:r>
            <a:r>
              <a:rPr lang="hu-HU" dirty="0"/>
              <a:t> </a:t>
            </a:r>
            <a:r>
              <a:rPr lang="hu-HU" dirty="0" err="1"/>
              <a:t>scenario</a:t>
            </a:r>
            <a:r>
              <a:rPr lang="hu-HU" dirty="0"/>
              <a:t> </a:t>
            </a:r>
            <a:r>
              <a:rPr lang="en-US" dirty="0"/>
              <a:t>- Example 2</a:t>
            </a:r>
          </a:p>
        </p:txBody>
      </p:sp>
      <p:sp>
        <p:nvSpPr>
          <p:cNvPr id="114" name="Content Placeholder 10">
            <a:extLst>
              <a:ext uri="{FF2B5EF4-FFF2-40B4-BE49-F238E27FC236}">
                <a16:creationId xmlns:a16="http://schemas.microsoft.com/office/drawing/2014/main" id="{3EF59DD2-E485-5E7E-DAD3-1397CE9A10AB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5250614" y="1658185"/>
            <a:ext cx="3623903" cy="3877031"/>
          </a:xfrm>
        </p:spPr>
        <p:txBody>
          <a:bodyPr/>
          <a:lstStyle/>
          <a:p>
            <a:pPr lvl="1"/>
            <a:endParaRPr lang="en-US" sz="1200" dirty="0"/>
          </a:p>
          <a:p>
            <a:endParaRPr lang="en-US" sz="1200" dirty="0"/>
          </a:p>
        </p:txBody>
      </p:sp>
      <p:sp>
        <p:nvSpPr>
          <p:cNvPr id="38" name="Content Placeholder 10">
            <a:extLst>
              <a:ext uri="{FF2B5EF4-FFF2-40B4-BE49-F238E27FC236}">
                <a16:creationId xmlns:a16="http://schemas.microsoft.com/office/drawing/2014/main" id="{4844EF6D-2873-D5B3-07B9-61053F181DF6}"/>
              </a:ext>
            </a:extLst>
          </p:cNvPr>
          <p:cNvSpPr txBox="1">
            <a:spLocks/>
          </p:cNvSpPr>
          <p:nvPr/>
        </p:nvSpPr>
        <p:spPr>
          <a:xfrm>
            <a:off x="5575698" y="2355980"/>
            <a:ext cx="3413119" cy="3293536"/>
          </a:xfrm>
          <a:prstGeom prst="rect">
            <a:avLst/>
          </a:prstGeom>
        </p:spPr>
        <p:txBody>
          <a:bodyPr vert="horz" lIns="54000" tIns="27000" rIns="54000" bIns="27000" rtlCol="0">
            <a:noAutofit/>
          </a:bodyPr>
          <a:lstStyle>
            <a:lvl1pPr marL="265113" indent="-265113" algn="l" rtl="0" eaLnBrk="1" fontAlgn="base" hangingPunct="1">
              <a:spcBef>
                <a:spcPts val="800"/>
              </a:spcBef>
              <a:spcAft>
                <a:spcPct val="0"/>
              </a:spcAft>
              <a:buClrTx/>
              <a:buFont typeface="Ericsson Hilda" panose="00000500000000000000" pitchFamily="2" charset="0"/>
              <a:buChar char="●"/>
              <a:defRPr sz="2000" kern="1000" spc="-3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38163" indent="-273050" algn="l" rtl="0" eaLnBrk="1" fontAlgn="base" hangingPunct="1">
              <a:spcBef>
                <a:spcPts val="800"/>
              </a:spcBef>
              <a:spcAft>
                <a:spcPct val="0"/>
              </a:spcAft>
              <a:buClrTx/>
              <a:buFont typeface="Ericsson Hilda" panose="00000500000000000000" pitchFamily="2" charset="0"/>
              <a:buChar char="–"/>
              <a:defRPr sz="2000" kern="1000" spc="-30">
                <a:solidFill>
                  <a:schemeClr val="tx1"/>
                </a:solidFill>
                <a:latin typeface="+mn-lt"/>
              </a:defRPr>
            </a:lvl2pPr>
            <a:lvl3pPr marL="803275" indent="-265113" algn="l" rtl="0" eaLnBrk="1" fontAlgn="base" hangingPunct="1">
              <a:spcBef>
                <a:spcPts val="800"/>
              </a:spcBef>
              <a:spcAft>
                <a:spcPct val="0"/>
              </a:spcAft>
              <a:buClrTx/>
              <a:buFont typeface="Ericsson Hilda" panose="00000500000000000000" pitchFamily="2" charset="0"/>
              <a:buChar char="●"/>
              <a:defRPr sz="2000" kern="1000" spc="-30">
                <a:solidFill>
                  <a:schemeClr val="tx1"/>
                </a:solidFill>
                <a:latin typeface="+mn-lt"/>
              </a:defRPr>
            </a:lvl3pPr>
            <a:lvl4pPr marL="1076325" indent="-273050" algn="l" rtl="0" eaLnBrk="1" fontAlgn="base" hangingPunct="1">
              <a:spcBef>
                <a:spcPts val="800"/>
              </a:spcBef>
              <a:spcAft>
                <a:spcPct val="0"/>
              </a:spcAft>
              <a:buClrTx/>
              <a:buFont typeface="Ericsson Hilda" panose="00000500000000000000" pitchFamily="2" charset="0"/>
              <a:buChar char="–"/>
              <a:defRPr sz="2000" kern="1000" spc="-30">
                <a:solidFill>
                  <a:schemeClr val="tx1"/>
                </a:solidFill>
                <a:latin typeface="+mn-lt"/>
              </a:defRPr>
            </a:lvl4pPr>
            <a:lvl5pPr marL="1341438" indent="-265113" algn="l" rtl="0" eaLnBrk="1" fontAlgn="base" hangingPunct="1">
              <a:spcBef>
                <a:spcPts val="800"/>
              </a:spcBef>
              <a:spcAft>
                <a:spcPct val="0"/>
              </a:spcAft>
              <a:buClrTx/>
              <a:buFont typeface="Ericsson Hilda" panose="00000500000000000000" pitchFamily="2" charset="0"/>
              <a:buChar char="●"/>
              <a:defRPr sz="2000" kern="1000" spc="-30">
                <a:solidFill>
                  <a:schemeClr val="tx1"/>
                </a:solidFill>
                <a:latin typeface="+mn-lt"/>
              </a:defRPr>
            </a:lvl5pPr>
            <a:lvl6pPr marL="1341438" indent="-265113" algn="l" rtl="0" eaLnBrk="1" fontAlgn="base" hangingPunct="1">
              <a:spcBef>
                <a:spcPts val="800"/>
              </a:spcBef>
              <a:spcAft>
                <a:spcPct val="0"/>
              </a:spcAft>
              <a:buClrTx/>
              <a:buFont typeface="Ericsson Hilda" panose="00000500000000000000" pitchFamily="2" charset="0"/>
              <a:buChar char="●"/>
              <a:defRPr sz="2000">
                <a:solidFill>
                  <a:schemeClr val="tx1"/>
                </a:solidFill>
                <a:latin typeface="+mn-lt"/>
              </a:defRPr>
            </a:lvl6pPr>
            <a:lvl7pPr marL="1341438" indent="-265113" algn="l" rtl="0" eaLnBrk="1" fontAlgn="base" hangingPunct="1">
              <a:spcBef>
                <a:spcPts val="800"/>
              </a:spcBef>
              <a:spcAft>
                <a:spcPct val="0"/>
              </a:spcAft>
              <a:buClrTx/>
              <a:buFont typeface="Ericsson Hilda" panose="00000500000000000000" pitchFamily="2" charset="0"/>
              <a:buChar char="●"/>
              <a:defRPr sz="2000">
                <a:solidFill>
                  <a:schemeClr val="tx1"/>
                </a:solidFill>
                <a:latin typeface="+mn-lt"/>
              </a:defRPr>
            </a:lvl7pPr>
            <a:lvl8pPr marL="1341438" indent="-265113" algn="l" rtl="0" eaLnBrk="1" fontAlgn="base" hangingPunct="1">
              <a:spcBef>
                <a:spcPts val="800"/>
              </a:spcBef>
              <a:spcAft>
                <a:spcPct val="0"/>
              </a:spcAft>
              <a:buClrTx/>
              <a:buFont typeface="Ericsson Hilda" panose="00000500000000000000" pitchFamily="2" charset="0"/>
              <a:buChar char="●"/>
              <a:defRPr sz="2000">
                <a:solidFill>
                  <a:schemeClr val="tx1"/>
                </a:solidFill>
                <a:latin typeface="+mn-lt"/>
              </a:defRPr>
            </a:lvl8pPr>
            <a:lvl9pPr marL="1341438" indent="-265113" algn="l" rtl="0" eaLnBrk="1" fontAlgn="base" hangingPunct="1">
              <a:spcBef>
                <a:spcPts val="800"/>
              </a:spcBef>
              <a:spcAft>
                <a:spcPct val="0"/>
              </a:spcAft>
              <a:buClrTx/>
              <a:buFont typeface="Ericsson Hilda" panose="00000500000000000000" pitchFamily="2" charset="0"/>
              <a:buChar char="●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sz="1600" dirty="0"/>
              <a:t>Redundant 5GS path using dual connectivity (single UE)</a:t>
            </a:r>
          </a:p>
          <a:p>
            <a:r>
              <a:rPr lang="en-US" sz="1600" dirty="0"/>
              <a:t>DetNet controller provided in operator domain</a:t>
            </a:r>
          </a:p>
          <a:p>
            <a:r>
              <a:rPr lang="en-US" sz="1600" dirty="0"/>
              <a:t>Operator self-contained solution for redundancy as a service</a:t>
            </a:r>
            <a:endParaRPr lang="en-US" sz="1400" dirty="0"/>
          </a:p>
          <a:p>
            <a:pPr lvl="1"/>
            <a:endParaRPr lang="en-US" sz="1200" dirty="0"/>
          </a:p>
          <a:p>
            <a:endParaRPr lang="en-US" sz="1200" dirty="0"/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FE66D15E-C808-9EEE-8ABC-1AD2EAA2FF8A}"/>
              </a:ext>
            </a:extLst>
          </p:cNvPr>
          <p:cNvSpPr/>
          <p:nvPr/>
        </p:nvSpPr>
        <p:spPr>
          <a:xfrm>
            <a:off x="1387908" y="4030423"/>
            <a:ext cx="557274" cy="34697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sz="1050" dirty="0">
                <a:solidFill>
                  <a:schemeClr val="tx1"/>
                </a:solidFill>
              </a:rPr>
              <a:t>UE</a:t>
            </a:r>
            <a:endParaRPr lang="en-US" sz="1050" dirty="0">
              <a:solidFill>
                <a:schemeClr val="tx1"/>
              </a:solidFill>
            </a:endParaRP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2A002173-1F56-8508-2EE2-48AE24C9C1E2}"/>
              </a:ext>
            </a:extLst>
          </p:cNvPr>
          <p:cNvSpPr/>
          <p:nvPr/>
        </p:nvSpPr>
        <p:spPr>
          <a:xfrm>
            <a:off x="2393906" y="3770120"/>
            <a:ext cx="557274" cy="3429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sz="1050" dirty="0">
                <a:solidFill>
                  <a:schemeClr val="tx1"/>
                </a:solidFill>
              </a:rPr>
              <a:t>RAN</a:t>
            </a:r>
            <a:r>
              <a:rPr lang="en-US" sz="1050" dirty="0">
                <a:solidFill>
                  <a:schemeClr val="tx1"/>
                </a:solidFill>
              </a:rPr>
              <a:t>1</a:t>
            </a: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5A87C986-6620-07D6-6C50-347989F939DB}"/>
              </a:ext>
            </a:extLst>
          </p:cNvPr>
          <p:cNvSpPr/>
          <p:nvPr/>
        </p:nvSpPr>
        <p:spPr>
          <a:xfrm>
            <a:off x="3366879" y="3770119"/>
            <a:ext cx="557274" cy="34697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hu-HU" sz="1050" dirty="0">
                <a:solidFill>
                  <a:schemeClr val="tx1"/>
                </a:solidFill>
              </a:rPr>
              <a:t>UPF</a:t>
            </a:r>
            <a:r>
              <a:rPr lang="en-US" sz="1050" dirty="0">
                <a:solidFill>
                  <a:schemeClr val="tx1"/>
                </a:solidFill>
              </a:rPr>
              <a:t>1</a:t>
            </a: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B6F5680E-B6FA-380B-C36A-857B4A56154B}"/>
              </a:ext>
            </a:extLst>
          </p:cNvPr>
          <p:cNvSpPr/>
          <p:nvPr/>
        </p:nvSpPr>
        <p:spPr>
          <a:xfrm>
            <a:off x="3192059" y="2916431"/>
            <a:ext cx="944864" cy="3429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dirty="0">
                <a:solidFill>
                  <a:schemeClr val="tx1"/>
                </a:solidFill>
              </a:rPr>
              <a:t>DetNet controller</a:t>
            </a:r>
          </a:p>
        </p:txBody>
      </p:sp>
      <p:cxnSp>
        <p:nvCxnSpPr>
          <p:cNvPr id="42" name="Straight Connector 41">
            <a:extLst>
              <a:ext uri="{FF2B5EF4-FFF2-40B4-BE49-F238E27FC236}">
                <a16:creationId xmlns:a16="http://schemas.microsoft.com/office/drawing/2014/main" id="{41C3CC09-1F6E-DAC5-968D-9C54DC180146}"/>
              </a:ext>
            </a:extLst>
          </p:cNvPr>
          <p:cNvCxnSpPr>
            <a:cxnSpLocks/>
            <a:stCxn id="39" idx="1"/>
            <a:endCxn id="37" idx="3"/>
          </p:cNvCxnSpPr>
          <p:nvPr/>
        </p:nvCxnSpPr>
        <p:spPr>
          <a:xfrm flipH="1">
            <a:off x="1945183" y="3941570"/>
            <a:ext cx="448724" cy="262339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>
            <a:extLst>
              <a:ext uri="{FF2B5EF4-FFF2-40B4-BE49-F238E27FC236}">
                <a16:creationId xmlns:a16="http://schemas.microsoft.com/office/drawing/2014/main" id="{C5E9915D-83D5-17B7-C8E4-FA48D7237F12}"/>
              </a:ext>
            </a:extLst>
          </p:cNvPr>
          <p:cNvCxnSpPr>
            <a:cxnSpLocks/>
            <a:stCxn id="40" idx="1"/>
            <a:endCxn id="39" idx="3"/>
          </p:cNvCxnSpPr>
          <p:nvPr/>
        </p:nvCxnSpPr>
        <p:spPr>
          <a:xfrm flipH="1" flipV="1">
            <a:off x="2951181" y="3941570"/>
            <a:ext cx="415699" cy="203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F204715A-C519-516B-579C-D6DB61B4171A}"/>
              </a:ext>
            </a:extLst>
          </p:cNvPr>
          <p:cNvCxnSpPr>
            <a:cxnSpLocks/>
            <a:stCxn id="48" idx="1"/>
            <a:endCxn id="40" idx="3"/>
          </p:cNvCxnSpPr>
          <p:nvPr/>
        </p:nvCxnSpPr>
        <p:spPr>
          <a:xfrm flipH="1" flipV="1">
            <a:off x="3924153" y="3943605"/>
            <a:ext cx="294407" cy="21441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Freeform: Shape 44">
            <a:extLst>
              <a:ext uri="{FF2B5EF4-FFF2-40B4-BE49-F238E27FC236}">
                <a16:creationId xmlns:a16="http://schemas.microsoft.com/office/drawing/2014/main" id="{86E01EB6-1C63-F560-7070-1269F54FE40C}"/>
              </a:ext>
            </a:extLst>
          </p:cNvPr>
          <p:cNvSpPr/>
          <p:nvPr/>
        </p:nvSpPr>
        <p:spPr bwMode="auto">
          <a:xfrm>
            <a:off x="3441335" y="4284655"/>
            <a:ext cx="365241" cy="240715"/>
          </a:xfrm>
          <a:custGeom>
            <a:avLst/>
            <a:gdLst>
              <a:gd name="connsiteX0" fmla="*/ 0 w 461962"/>
              <a:gd name="connsiteY0" fmla="*/ 0 h 295275"/>
              <a:gd name="connsiteX1" fmla="*/ 0 w 461962"/>
              <a:gd name="connsiteY1" fmla="*/ 290513 h 295275"/>
              <a:gd name="connsiteX2" fmla="*/ 461962 w 461962"/>
              <a:gd name="connsiteY2" fmla="*/ 295275 h 295275"/>
              <a:gd name="connsiteX3" fmla="*/ 452437 w 461962"/>
              <a:gd name="connsiteY3" fmla="*/ 0 h 295275"/>
              <a:gd name="connsiteX4" fmla="*/ 452437 w 461962"/>
              <a:gd name="connsiteY4" fmla="*/ 0 h 295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1962" h="295275">
                <a:moveTo>
                  <a:pt x="0" y="0"/>
                </a:moveTo>
                <a:lnTo>
                  <a:pt x="0" y="290513"/>
                </a:lnTo>
                <a:lnTo>
                  <a:pt x="461962" y="295275"/>
                </a:lnTo>
                <a:lnTo>
                  <a:pt x="452437" y="0"/>
                </a:lnTo>
                <a:lnTo>
                  <a:pt x="452437" y="0"/>
                </a:lnTo>
              </a:path>
            </a:pathLst>
          </a:custGeom>
          <a:noFill/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tlCol="0" anchor="ctr"/>
          <a:lstStyle/>
          <a:p>
            <a:pPr algn="ctr"/>
            <a:endParaRPr lang="en-US" sz="1200"/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25C957C7-D08D-878E-F86B-9D5BDA50D4E8}"/>
              </a:ext>
            </a:extLst>
          </p:cNvPr>
          <p:cNvSpPr/>
          <p:nvPr/>
        </p:nvSpPr>
        <p:spPr>
          <a:xfrm>
            <a:off x="2399594" y="4284655"/>
            <a:ext cx="557274" cy="3429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sz="1050" dirty="0">
                <a:solidFill>
                  <a:schemeClr val="tx1"/>
                </a:solidFill>
              </a:rPr>
              <a:t>RAN</a:t>
            </a:r>
            <a:r>
              <a:rPr lang="en-US" sz="1050" dirty="0">
                <a:solidFill>
                  <a:schemeClr val="tx1"/>
                </a:solidFill>
              </a:rPr>
              <a:t>2</a:t>
            </a:r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06C70DEB-B250-F358-20C2-B7381CCDD5AB}"/>
              </a:ext>
            </a:extLst>
          </p:cNvPr>
          <p:cNvSpPr/>
          <p:nvPr/>
        </p:nvSpPr>
        <p:spPr>
          <a:xfrm>
            <a:off x="3366879" y="4284655"/>
            <a:ext cx="557274" cy="34697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hu-HU" sz="1050" dirty="0">
                <a:solidFill>
                  <a:schemeClr val="tx1"/>
                </a:solidFill>
              </a:rPr>
              <a:t>UPF</a:t>
            </a:r>
            <a:r>
              <a:rPr lang="en-US" sz="1050" dirty="0">
                <a:solidFill>
                  <a:schemeClr val="tx1"/>
                </a:solidFill>
              </a:rPr>
              <a:t>2</a:t>
            </a:r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D48ED3B3-8192-FD45-23B3-5AD75E64DE47}"/>
              </a:ext>
            </a:extLst>
          </p:cNvPr>
          <p:cNvSpPr/>
          <p:nvPr/>
        </p:nvSpPr>
        <p:spPr>
          <a:xfrm>
            <a:off x="4218560" y="3984536"/>
            <a:ext cx="557274" cy="34697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dirty="0">
                <a:solidFill>
                  <a:schemeClr val="tx1"/>
                </a:solidFill>
              </a:rPr>
              <a:t>PREOF</a:t>
            </a:r>
          </a:p>
        </p:txBody>
      </p:sp>
      <p:cxnSp>
        <p:nvCxnSpPr>
          <p:cNvPr id="49" name="Straight Connector 48">
            <a:extLst>
              <a:ext uri="{FF2B5EF4-FFF2-40B4-BE49-F238E27FC236}">
                <a16:creationId xmlns:a16="http://schemas.microsoft.com/office/drawing/2014/main" id="{D9A3FE5F-9F15-6146-E79C-D002D8C9CE1F}"/>
              </a:ext>
            </a:extLst>
          </p:cNvPr>
          <p:cNvCxnSpPr>
            <a:cxnSpLocks/>
            <a:stCxn id="48" idx="1"/>
            <a:endCxn id="47" idx="3"/>
          </p:cNvCxnSpPr>
          <p:nvPr/>
        </p:nvCxnSpPr>
        <p:spPr>
          <a:xfrm flipH="1">
            <a:off x="3924153" y="4158021"/>
            <a:ext cx="294407" cy="300119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Connector 49">
            <a:extLst>
              <a:ext uri="{FF2B5EF4-FFF2-40B4-BE49-F238E27FC236}">
                <a16:creationId xmlns:a16="http://schemas.microsoft.com/office/drawing/2014/main" id="{A0E1DE66-AA66-A570-E2D0-7211F33DF05B}"/>
              </a:ext>
            </a:extLst>
          </p:cNvPr>
          <p:cNvCxnSpPr>
            <a:cxnSpLocks/>
            <a:stCxn id="47" idx="1"/>
            <a:endCxn id="46" idx="3"/>
          </p:cNvCxnSpPr>
          <p:nvPr/>
        </p:nvCxnSpPr>
        <p:spPr>
          <a:xfrm flipH="1" flipV="1">
            <a:off x="2956869" y="4456105"/>
            <a:ext cx="410011" cy="203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Connector 50">
            <a:extLst>
              <a:ext uri="{FF2B5EF4-FFF2-40B4-BE49-F238E27FC236}">
                <a16:creationId xmlns:a16="http://schemas.microsoft.com/office/drawing/2014/main" id="{27D51B48-37CD-6D10-3922-61302BF23791}"/>
              </a:ext>
            </a:extLst>
          </p:cNvPr>
          <p:cNvCxnSpPr>
            <a:cxnSpLocks/>
            <a:stCxn id="46" idx="1"/>
            <a:endCxn id="37" idx="3"/>
          </p:cNvCxnSpPr>
          <p:nvPr/>
        </p:nvCxnSpPr>
        <p:spPr>
          <a:xfrm flipH="1" flipV="1">
            <a:off x="1945183" y="4203908"/>
            <a:ext cx="454412" cy="25219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Freeform: Shape 51">
            <a:extLst>
              <a:ext uri="{FF2B5EF4-FFF2-40B4-BE49-F238E27FC236}">
                <a16:creationId xmlns:a16="http://schemas.microsoft.com/office/drawing/2014/main" id="{E04A6967-087B-ECEF-A154-67E3D3ACBCEF}"/>
              </a:ext>
            </a:extLst>
          </p:cNvPr>
          <p:cNvSpPr/>
          <p:nvPr/>
        </p:nvSpPr>
        <p:spPr bwMode="auto">
          <a:xfrm flipV="1">
            <a:off x="1326281" y="4265109"/>
            <a:ext cx="2931966" cy="342899"/>
          </a:xfrm>
          <a:custGeom>
            <a:avLst/>
            <a:gdLst>
              <a:gd name="connsiteX0" fmla="*/ 0 w 3157016"/>
              <a:gd name="connsiteY0" fmla="*/ 508310 h 508310"/>
              <a:gd name="connsiteX1" fmla="*/ 747538 w 3157016"/>
              <a:gd name="connsiteY1" fmla="*/ 67796 h 508310"/>
              <a:gd name="connsiteX2" fmla="*/ 2049057 w 3157016"/>
              <a:gd name="connsiteY2" fmla="*/ 41098 h 508310"/>
              <a:gd name="connsiteX3" fmla="*/ 3157016 w 3157016"/>
              <a:gd name="connsiteY3" fmla="*/ 454914 h 508310"/>
              <a:gd name="connsiteX0" fmla="*/ 0 w 3157016"/>
              <a:gd name="connsiteY0" fmla="*/ 512782 h 512782"/>
              <a:gd name="connsiteX1" fmla="*/ 747538 w 3157016"/>
              <a:gd name="connsiteY1" fmla="*/ 72268 h 512782"/>
              <a:gd name="connsiteX2" fmla="*/ 2442849 w 3157016"/>
              <a:gd name="connsiteY2" fmla="*/ 38895 h 512782"/>
              <a:gd name="connsiteX3" fmla="*/ 3157016 w 3157016"/>
              <a:gd name="connsiteY3" fmla="*/ 459386 h 512782"/>
              <a:gd name="connsiteX0" fmla="*/ 0 w 3157016"/>
              <a:gd name="connsiteY0" fmla="*/ 512782 h 512782"/>
              <a:gd name="connsiteX1" fmla="*/ 747538 w 3157016"/>
              <a:gd name="connsiteY1" fmla="*/ 72268 h 512782"/>
              <a:gd name="connsiteX2" fmla="*/ 2442849 w 3157016"/>
              <a:gd name="connsiteY2" fmla="*/ 38895 h 512782"/>
              <a:gd name="connsiteX3" fmla="*/ 3157016 w 3157016"/>
              <a:gd name="connsiteY3" fmla="*/ 459386 h 512782"/>
              <a:gd name="connsiteX0" fmla="*/ 0 w 3157016"/>
              <a:gd name="connsiteY0" fmla="*/ 530135 h 530135"/>
              <a:gd name="connsiteX1" fmla="*/ 747538 w 3157016"/>
              <a:gd name="connsiteY1" fmla="*/ 89621 h 530135"/>
              <a:gd name="connsiteX2" fmla="*/ 2442849 w 3157016"/>
              <a:gd name="connsiteY2" fmla="*/ 56248 h 530135"/>
              <a:gd name="connsiteX3" fmla="*/ 3157016 w 3157016"/>
              <a:gd name="connsiteY3" fmla="*/ 476739 h 530135"/>
              <a:gd name="connsiteX0" fmla="*/ 0 w 3909288"/>
              <a:gd name="connsiteY0" fmla="*/ 435380 h 472776"/>
              <a:gd name="connsiteX1" fmla="*/ 1499810 w 3909288"/>
              <a:gd name="connsiteY1" fmla="*/ 85658 h 472776"/>
              <a:gd name="connsiteX2" fmla="*/ 3195121 w 3909288"/>
              <a:gd name="connsiteY2" fmla="*/ 52285 h 472776"/>
              <a:gd name="connsiteX3" fmla="*/ 3909288 w 3909288"/>
              <a:gd name="connsiteY3" fmla="*/ 472776 h 472776"/>
              <a:gd name="connsiteX0" fmla="*/ 0 w 3909288"/>
              <a:gd name="connsiteY0" fmla="*/ 435380 h 472776"/>
              <a:gd name="connsiteX1" fmla="*/ 1499810 w 3909288"/>
              <a:gd name="connsiteY1" fmla="*/ 85658 h 472776"/>
              <a:gd name="connsiteX2" fmla="*/ 3195121 w 3909288"/>
              <a:gd name="connsiteY2" fmla="*/ 52285 h 472776"/>
              <a:gd name="connsiteX3" fmla="*/ 3909288 w 3909288"/>
              <a:gd name="connsiteY3" fmla="*/ 472776 h 472776"/>
              <a:gd name="connsiteX0" fmla="*/ 0 w 3909288"/>
              <a:gd name="connsiteY0" fmla="*/ 435380 h 472776"/>
              <a:gd name="connsiteX1" fmla="*/ 1499810 w 3909288"/>
              <a:gd name="connsiteY1" fmla="*/ 85658 h 472776"/>
              <a:gd name="connsiteX2" fmla="*/ 3195121 w 3909288"/>
              <a:gd name="connsiteY2" fmla="*/ 52285 h 472776"/>
              <a:gd name="connsiteX3" fmla="*/ 3909288 w 3909288"/>
              <a:gd name="connsiteY3" fmla="*/ 472776 h 472776"/>
              <a:gd name="connsiteX0" fmla="*/ 0 w 3909288"/>
              <a:gd name="connsiteY0" fmla="*/ 536916 h 537006"/>
              <a:gd name="connsiteX1" fmla="*/ 1499810 w 3909288"/>
              <a:gd name="connsiteY1" fmla="*/ 89917 h 537006"/>
              <a:gd name="connsiteX2" fmla="*/ 3195121 w 3909288"/>
              <a:gd name="connsiteY2" fmla="*/ 56544 h 537006"/>
              <a:gd name="connsiteX3" fmla="*/ 3909288 w 3909288"/>
              <a:gd name="connsiteY3" fmla="*/ 477035 h 5370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909288" h="537006">
                <a:moveTo>
                  <a:pt x="0" y="536916"/>
                </a:moveTo>
                <a:cubicBezTo>
                  <a:pt x="909891" y="543661"/>
                  <a:pt x="967290" y="169979"/>
                  <a:pt x="1499810" y="89917"/>
                </a:cubicBezTo>
                <a:cubicBezTo>
                  <a:pt x="2032330" y="9855"/>
                  <a:pt x="2800215" y="-48023"/>
                  <a:pt x="3195121" y="56544"/>
                </a:cubicBezTo>
                <a:cubicBezTo>
                  <a:pt x="3623399" y="167785"/>
                  <a:pt x="3556098" y="302387"/>
                  <a:pt x="3909288" y="477035"/>
                </a:cubicBezTo>
              </a:path>
            </a:pathLst>
          </a:custGeom>
          <a:noFill/>
          <a:ln w="38100" cap="flat" cmpd="sng" algn="ctr">
            <a:solidFill>
              <a:schemeClr val="accent2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tlCol="0" anchor="ctr"/>
          <a:lstStyle/>
          <a:p>
            <a:pPr algn="ctr"/>
            <a:endParaRPr lang="en-US" sz="75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CBA898CA-8D62-D971-E39C-B70260367E4D}"/>
              </a:ext>
            </a:extLst>
          </p:cNvPr>
          <p:cNvCxnSpPr>
            <a:cxnSpLocks/>
            <a:endCxn id="48" idx="3"/>
          </p:cNvCxnSpPr>
          <p:nvPr/>
        </p:nvCxnSpPr>
        <p:spPr>
          <a:xfrm flipH="1" flipV="1">
            <a:off x="4775834" y="4158021"/>
            <a:ext cx="206837" cy="407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Rectangle 53">
            <a:extLst>
              <a:ext uri="{FF2B5EF4-FFF2-40B4-BE49-F238E27FC236}">
                <a16:creationId xmlns:a16="http://schemas.microsoft.com/office/drawing/2014/main" id="{8CBE4FD1-2D21-6805-247E-1612B4655615}"/>
              </a:ext>
            </a:extLst>
          </p:cNvPr>
          <p:cNvSpPr/>
          <p:nvPr/>
        </p:nvSpPr>
        <p:spPr>
          <a:xfrm>
            <a:off x="828426" y="4030423"/>
            <a:ext cx="557274" cy="34697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dirty="0">
                <a:solidFill>
                  <a:schemeClr val="tx1"/>
                </a:solidFill>
              </a:rPr>
              <a:t>PREOF</a:t>
            </a:r>
          </a:p>
        </p:txBody>
      </p:sp>
      <p:sp>
        <p:nvSpPr>
          <p:cNvPr id="55" name="Rectangle 54">
            <a:extLst>
              <a:ext uri="{FF2B5EF4-FFF2-40B4-BE49-F238E27FC236}">
                <a16:creationId xmlns:a16="http://schemas.microsoft.com/office/drawing/2014/main" id="{A9C7F7F2-C651-F7D5-D580-E52F8EDBBFAD}"/>
              </a:ext>
            </a:extLst>
          </p:cNvPr>
          <p:cNvSpPr/>
          <p:nvPr/>
        </p:nvSpPr>
        <p:spPr bwMode="auto">
          <a:xfrm>
            <a:off x="1385700" y="2627684"/>
            <a:ext cx="3525513" cy="2261010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54000" tIns="27000" rIns="54864" bIns="27432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spcBef>
                <a:spcPts val="600"/>
              </a:spcBef>
            </a:pPr>
            <a:r>
              <a:rPr lang="en-US" sz="750" dirty="0">
                <a:latin typeface="+mn-lt"/>
              </a:rPr>
              <a:t>5GS</a:t>
            </a:r>
          </a:p>
        </p:txBody>
      </p:sp>
      <p:sp>
        <p:nvSpPr>
          <p:cNvPr id="56" name="Freeform: Shape 55">
            <a:extLst>
              <a:ext uri="{FF2B5EF4-FFF2-40B4-BE49-F238E27FC236}">
                <a16:creationId xmlns:a16="http://schemas.microsoft.com/office/drawing/2014/main" id="{E0544ED6-3158-B70E-28E3-8B4D17A50AB7}"/>
              </a:ext>
            </a:extLst>
          </p:cNvPr>
          <p:cNvSpPr/>
          <p:nvPr/>
        </p:nvSpPr>
        <p:spPr bwMode="auto">
          <a:xfrm>
            <a:off x="1385700" y="3814936"/>
            <a:ext cx="2872547" cy="331250"/>
          </a:xfrm>
          <a:custGeom>
            <a:avLst/>
            <a:gdLst>
              <a:gd name="connsiteX0" fmla="*/ 0 w 3157016"/>
              <a:gd name="connsiteY0" fmla="*/ 508310 h 508310"/>
              <a:gd name="connsiteX1" fmla="*/ 747538 w 3157016"/>
              <a:gd name="connsiteY1" fmla="*/ 67796 h 508310"/>
              <a:gd name="connsiteX2" fmla="*/ 2049057 w 3157016"/>
              <a:gd name="connsiteY2" fmla="*/ 41098 h 508310"/>
              <a:gd name="connsiteX3" fmla="*/ 3157016 w 3157016"/>
              <a:gd name="connsiteY3" fmla="*/ 454914 h 508310"/>
              <a:gd name="connsiteX0" fmla="*/ 0 w 3157016"/>
              <a:gd name="connsiteY0" fmla="*/ 512782 h 512782"/>
              <a:gd name="connsiteX1" fmla="*/ 747538 w 3157016"/>
              <a:gd name="connsiteY1" fmla="*/ 72268 h 512782"/>
              <a:gd name="connsiteX2" fmla="*/ 2442849 w 3157016"/>
              <a:gd name="connsiteY2" fmla="*/ 38895 h 512782"/>
              <a:gd name="connsiteX3" fmla="*/ 3157016 w 3157016"/>
              <a:gd name="connsiteY3" fmla="*/ 459386 h 512782"/>
              <a:gd name="connsiteX0" fmla="*/ 0 w 3157016"/>
              <a:gd name="connsiteY0" fmla="*/ 512782 h 512782"/>
              <a:gd name="connsiteX1" fmla="*/ 747538 w 3157016"/>
              <a:gd name="connsiteY1" fmla="*/ 72268 h 512782"/>
              <a:gd name="connsiteX2" fmla="*/ 2442849 w 3157016"/>
              <a:gd name="connsiteY2" fmla="*/ 38895 h 512782"/>
              <a:gd name="connsiteX3" fmla="*/ 3157016 w 3157016"/>
              <a:gd name="connsiteY3" fmla="*/ 459386 h 512782"/>
              <a:gd name="connsiteX0" fmla="*/ 0 w 3157016"/>
              <a:gd name="connsiteY0" fmla="*/ 530135 h 530135"/>
              <a:gd name="connsiteX1" fmla="*/ 747538 w 3157016"/>
              <a:gd name="connsiteY1" fmla="*/ 89621 h 530135"/>
              <a:gd name="connsiteX2" fmla="*/ 2442849 w 3157016"/>
              <a:gd name="connsiteY2" fmla="*/ 56248 h 530135"/>
              <a:gd name="connsiteX3" fmla="*/ 3157016 w 3157016"/>
              <a:gd name="connsiteY3" fmla="*/ 476739 h 530135"/>
              <a:gd name="connsiteX0" fmla="*/ 0 w 3909288"/>
              <a:gd name="connsiteY0" fmla="*/ 435380 h 472776"/>
              <a:gd name="connsiteX1" fmla="*/ 1499810 w 3909288"/>
              <a:gd name="connsiteY1" fmla="*/ 85658 h 472776"/>
              <a:gd name="connsiteX2" fmla="*/ 3195121 w 3909288"/>
              <a:gd name="connsiteY2" fmla="*/ 52285 h 472776"/>
              <a:gd name="connsiteX3" fmla="*/ 3909288 w 3909288"/>
              <a:gd name="connsiteY3" fmla="*/ 472776 h 472776"/>
              <a:gd name="connsiteX0" fmla="*/ 0 w 3909288"/>
              <a:gd name="connsiteY0" fmla="*/ 435380 h 472776"/>
              <a:gd name="connsiteX1" fmla="*/ 1499810 w 3909288"/>
              <a:gd name="connsiteY1" fmla="*/ 85658 h 472776"/>
              <a:gd name="connsiteX2" fmla="*/ 3195121 w 3909288"/>
              <a:gd name="connsiteY2" fmla="*/ 52285 h 472776"/>
              <a:gd name="connsiteX3" fmla="*/ 3909288 w 3909288"/>
              <a:gd name="connsiteY3" fmla="*/ 472776 h 472776"/>
              <a:gd name="connsiteX0" fmla="*/ 0 w 3909288"/>
              <a:gd name="connsiteY0" fmla="*/ 435380 h 472776"/>
              <a:gd name="connsiteX1" fmla="*/ 1499810 w 3909288"/>
              <a:gd name="connsiteY1" fmla="*/ 85658 h 472776"/>
              <a:gd name="connsiteX2" fmla="*/ 3195121 w 3909288"/>
              <a:gd name="connsiteY2" fmla="*/ 52285 h 472776"/>
              <a:gd name="connsiteX3" fmla="*/ 3909288 w 3909288"/>
              <a:gd name="connsiteY3" fmla="*/ 472776 h 472776"/>
              <a:gd name="connsiteX0" fmla="*/ 0 w 3909288"/>
              <a:gd name="connsiteY0" fmla="*/ 536916 h 537006"/>
              <a:gd name="connsiteX1" fmla="*/ 1499810 w 3909288"/>
              <a:gd name="connsiteY1" fmla="*/ 89917 h 537006"/>
              <a:gd name="connsiteX2" fmla="*/ 3195121 w 3909288"/>
              <a:gd name="connsiteY2" fmla="*/ 56544 h 537006"/>
              <a:gd name="connsiteX3" fmla="*/ 3909288 w 3909288"/>
              <a:gd name="connsiteY3" fmla="*/ 477035 h 5370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909288" h="537006">
                <a:moveTo>
                  <a:pt x="0" y="536916"/>
                </a:moveTo>
                <a:cubicBezTo>
                  <a:pt x="909891" y="543661"/>
                  <a:pt x="967290" y="169979"/>
                  <a:pt x="1499810" y="89917"/>
                </a:cubicBezTo>
                <a:cubicBezTo>
                  <a:pt x="2032330" y="9855"/>
                  <a:pt x="2800215" y="-48023"/>
                  <a:pt x="3195121" y="56544"/>
                </a:cubicBezTo>
                <a:cubicBezTo>
                  <a:pt x="3623399" y="167785"/>
                  <a:pt x="3556098" y="302387"/>
                  <a:pt x="3909288" y="477035"/>
                </a:cubicBezTo>
              </a:path>
            </a:pathLst>
          </a:custGeom>
          <a:noFill/>
          <a:ln w="381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tlCol="0" anchor="ctr"/>
          <a:lstStyle/>
          <a:p>
            <a:pPr algn="ctr"/>
            <a:endParaRPr lang="en-US" sz="750"/>
          </a:p>
        </p:txBody>
      </p:sp>
      <p:cxnSp>
        <p:nvCxnSpPr>
          <p:cNvPr id="57" name="Connector: Elbow 56">
            <a:extLst>
              <a:ext uri="{FF2B5EF4-FFF2-40B4-BE49-F238E27FC236}">
                <a16:creationId xmlns:a16="http://schemas.microsoft.com/office/drawing/2014/main" id="{71252EC3-83ED-25E6-69A3-E8E316F36F27}"/>
              </a:ext>
            </a:extLst>
          </p:cNvPr>
          <p:cNvCxnSpPr>
            <a:stCxn id="41" idx="1"/>
            <a:endCxn id="54" idx="0"/>
          </p:cNvCxnSpPr>
          <p:nvPr/>
        </p:nvCxnSpPr>
        <p:spPr bwMode="auto">
          <a:xfrm rot="10800000" flipV="1">
            <a:off x="1107064" y="3087881"/>
            <a:ext cx="2084996" cy="942543"/>
          </a:xfrm>
          <a:prstGeom prst="bentConnector2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dash"/>
            <a:round/>
            <a:headEnd type="none" w="med" len="med"/>
            <a:tailEnd type="none"/>
          </a:ln>
          <a:effectLst/>
        </p:spPr>
      </p:cxnSp>
      <p:cxnSp>
        <p:nvCxnSpPr>
          <p:cNvPr id="58" name="Connector: Elbow 57">
            <a:extLst>
              <a:ext uri="{FF2B5EF4-FFF2-40B4-BE49-F238E27FC236}">
                <a16:creationId xmlns:a16="http://schemas.microsoft.com/office/drawing/2014/main" id="{5289E5A6-A0DA-0FCF-CF31-45EAF734D436}"/>
              </a:ext>
            </a:extLst>
          </p:cNvPr>
          <p:cNvCxnSpPr>
            <a:cxnSpLocks/>
            <a:stCxn id="41" idx="3"/>
            <a:endCxn id="48" idx="0"/>
          </p:cNvCxnSpPr>
          <p:nvPr/>
        </p:nvCxnSpPr>
        <p:spPr bwMode="auto">
          <a:xfrm>
            <a:off x="4136923" y="3087881"/>
            <a:ext cx="360274" cy="896656"/>
          </a:xfrm>
          <a:prstGeom prst="bentConnector2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dash"/>
            <a:round/>
            <a:headEnd type="none" w="med" len="med"/>
            <a:tailEnd type="none"/>
          </a:ln>
          <a:effectLst/>
        </p:spPr>
      </p:cxnSp>
    </p:spTree>
    <p:custDataLst>
      <p:custData r:id="rId1"/>
      <p:custData r:id="rId2"/>
    </p:custDataLst>
    <p:extLst>
      <p:ext uri="{BB962C8B-B14F-4D97-AF65-F5344CB8AC3E}">
        <p14:creationId xmlns:p14="http://schemas.microsoft.com/office/powerpoint/2010/main" val="368738787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>
            <a:extLst>
              <a:ext uri="{FF2B5EF4-FFF2-40B4-BE49-F238E27FC236}">
                <a16:creationId xmlns:a16="http://schemas.microsoft.com/office/drawing/2014/main" id="{D530E3B7-5A67-48F4-82BF-0288239623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2828" y="964550"/>
            <a:ext cx="8235378" cy="810816"/>
          </a:xfrm>
        </p:spPr>
        <p:txBody>
          <a:bodyPr/>
          <a:lstStyle/>
          <a:p>
            <a:r>
              <a:rPr lang="hu-HU" dirty="0" err="1"/>
              <a:t>Redundancy</a:t>
            </a:r>
            <a:r>
              <a:rPr lang="hu-HU" dirty="0"/>
              <a:t> </a:t>
            </a:r>
            <a:r>
              <a:rPr lang="hu-HU" dirty="0" err="1"/>
              <a:t>scenario</a:t>
            </a:r>
            <a:r>
              <a:rPr lang="hu-HU" dirty="0"/>
              <a:t> </a:t>
            </a:r>
            <a:r>
              <a:rPr lang="en-US" dirty="0"/>
              <a:t>- Example 3</a:t>
            </a:r>
          </a:p>
        </p:txBody>
      </p:sp>
      <p:sp>
        <p:nvSpPr>
          <p:cNvPr id="114" name="Content Placeholder 10">
            <a:extLst>
              <a:ext uri="{FF2B5EF4-FFF2-40B4-BE49-F238E27FC236}">
                <a16:creationId xmlns:a16="http://schemas.microsoft.com/office/drawing/2014/main" id="{3EF59DD2-E485-5E7E-DAD3-1397CE9A10AB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5250614" y="1658185"/>
            <a:ext cx="3623903" cy="3877031"/>
          </a:xfrm>
        </p:spPr>
        <p:txBody>
          <a:bodyPr/>
          <a:lstStyle/>
          <a:p>
            <a:pPr lvl="1"/>
            <a:endParaRPr lang="en-US" sz="1200" dirty="0"/>
          </a:p>
          <a:p>
            <a:endParaRPr lang="en-US" sz="1200" dirty="0"/>
          </a:p>
        </p:txBody>
      </p:sp>
      <p:sp>
        <p:nvSpPr>
          <p:cNvPr id="38" name="Content Placeholder 10">
            <a:extLst>
              <a:ext uri="{FF2B5EF4-FFF2-40B4-BE49-F238E27FC236}">
                <a16:creationId xmlns:a16="http://schemas.microsoft.com/office/drawing/2014/main" id="{4844EF6D-2873-D5B3-07B9-61053F181DF6}"/>
              </a:ext>
            </a:extLst>
          </p:cNvPr>
          <p:cNvSpPr txBox="1">
            <a:spLocks/>
          </p:cNvSpPr>
          <p:nvPr/>
        </p:nvSpPr>
        <p:spPr>
          <a:xfrm>
            <a:off x="5575698" y="2186747"/>
            <a:ext cx="3413119" cy="3462769"/>
          </a:xfrm>
          <a:prstGeom prst="rect">
            <a:avLst/>
          </a:prstGeom>
        </p:spPr>
        <p:txBody>
          <a:bodyPr vert="horz" lIns="54000" tIns="27000" rIns="54000" bIns="27000" rtlCol="0">
            <a:noAutofit/>
          </a:bodyPr>
          <a:lstStyle>
            <a:lvl1pPr marL="265113" indent="-265113" algn="l" rtl="0" eaLnBrk="1" fontAlgn="base" hangingPunct="1">
              <a:spcBef>
                <a:spcPts val="800"/>
              </a:spcBef>
              <a:spcAft>
                <a:spcPct val="0"/>
              </a:spcAft>
              <a:buClrTx/>
              <a:buFont typeface="Ericsson Hilda" panose="00000500000000000000" pitchFamily="2" charset="0"/>
              <a:buChar char="●"/>
              <a:defRPr sz="2000" kern="1000" spc="-3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38163" indent="-273050" algn="l" rtl="0" eaLnBrk="1" fontAlgn="base" hangingPunct="1">
              <a:spcBef>
                <a:spcPts val="800"/>
              </a:spcBef>
              <a:spcAft>
                <a:spcPct val="0"/>
              </a:spcAft>
              <a:buClrTx/>
              <a:buFont typeface="Ericsson Hilda" panose="00000500000000000000" pitchFamily="2" charset="0"/>
              <a:buChar char="–"/>
              <a:defRPr sz="2000" kern="1000" spc="-30">
                <a:solidFill>
                  <a:schemeClr val="tx1"/>
                </a:solidFill>
                <a:latin typeface="+mn-lt"/>
              </a:defRPr>
            </a:lvl2pPr>
            <a:lvl3pPr marL="803275" indent="-265113" algn="l" rtl="0" eaLnBrk="1" fontAlgn="base" hangingPunct="1">
              <a:spcBef>
                <a:spcPts val="800"/>
              </a:spcBef>
              <a:spcAft>
                <a:spcPct val="0"/>
              </a:spcAft>
              <a:buClrTx/>
              <a:buFont typeface="Ericsson Hilda" panose="00000500000000000000" pitchFamily="2" charset="0"/>
              <a:buChar char="●"/>
              <a:defRPr sz="2000" kern="1000" spc="-30">
                <a:solidFill>
                  <a:schemeClr val="tx1"/>
                </a:solidFill>
                <a:latin typeface="+mn-lt"/>
              </a:defRPr>
            </a:lvl3pPr>
            <a:lvl4pPr marL="1076325" indent="-273050" algn="l" rtl="0" eaLnBrk="1" fontAlgn="base" hangingPunct="1">
              <a:spcBef>
                <a:spcPts val="800"/>
              </a:spcBef>
              <a:spcAft>
                <a:spcPct val="0"/>
              </a:spcAft>
              <a:buClrTx/>
              <a:buFont typeface="Ericsson Hilda" panose="00000500000000000000" pitchFamily="2" charset="0"/>
              <a:buChar char="–"/>
              <a:defRPr sz="2000" kern="1000" spc="-30">
                <a:solidFill>
                  <a:schemeClr val="tx1"/>
                </a:solidFill>
                <a:latin typeface="+mn-lt"/>
              </a:defRPr>
            </a:lvl4pPr>
            <a:lvl5pPr marL="1341438" indent="-265113" algn="l" rtl="0" eaLnBrk="1" fontAlgn="base" hangingPunct="1">
              <a:spcBef>
                <a:spcPts val="800"/>
              </a:spcBef>
              <a:spcAft>
                <a:spcPct val="0"/>
              </a:spcAft>
              <a:buClrTx/>
              <a:buFont typeface="Ericsson Hilda" panose="00000500000000000000" pitchFamily="2" charset="0"/>
              <a:buChar char="●"/>
              <a:defRPr sz="2000" kern="1000" spc="-30">
                <a:solidFill>
                  <a:schemeClr val="tx1"/>
                </a:solidFill>
                <a:latin typeface="+mn-lt"/>
              </a:defRPr>
            </a:lvl5pPr>
            <a:lvl6pPr marL="1341438" indent="-265113" algn="l" rtl="0" eaLnBrk="1" fontAlgn="base" hangingPunct="1">
              <a:spcBef>
                <a:spcPts val="800"/>
              </a:spcBef>
              <a:spcAft>
                <a:spcPct val="0"/>
              </a:spcAft>
              <a:buClrTx/>
              <a:buFont typeface="Ericsson Hilda" panose="00000500000000000000" pitchFamily="2" charset="0"/>
              <a:buChar char="●"/>
              <a:defRPr sz="2000">
                <a:solidFill>
                  <a:schemeClr val="tx1"/>
                </a:solidFill>
                <a:latin typeface="+mn-lt"/>
              </a:defRPr>
            </a:lvl6pPr>
            <a:lvl7pPr marL="1341438" indent="-265113" algn="l" rtl="0" eaLnBrk="1" fontAlgn="base" hangingPunct="1">
              <a:spcBef>
                <a:spcPts val="800"/>
              </a:spcBef>
              <a:spcAft>
                <a:spcPct val="0"/>
              </a:spcAft>
              <a:buClrTx/>
              <a:buFont typeface="Ericsson Hilda" panose="00000500000000000000" pitchFamily="2" charset="0"/>
              <a:buChar char="●"/>
              <a:defRPr sz="2000">
                <a:solidFill>
                  <a:schemeClr val="tx1"/>
                </a:solidFill>
                <a:latin typeface="+mn-lt"/>
              </a:defRPr>
            </a:lvl7pPr>
            <a:lvl8pPr marL="1341438" indent="-265113" algn="l" rtl="0" eaLnBrk="1" fontAlgn="base" hangingPunct="1">
              <a:spcBef>
                <a:spcPts val="800"/>
              </a:spcBef>
              <a:spcAft>
                <a:spcPct val="0"/>
              </a:spcAft>
              <a:buClrTx/>
              <a:buFont typeface="Ericsson Hilda" panose="00000500000000000000" pitchFamily="2" charset="0"/>
              <a:buChar char="●"/>
              <a:defRPr sz="2000">
                <a:solidFill>
                  <a:schemeClr val="tx1"/>
                </a:solidFill>
                <a:latin typeface="+mn-lt"/>
              </a:defRPr>
            </a:lvl8pPr>
            <a:lvl9pPr marL="1341438" indent="-265113" algn="l" rtl="0" eaLnBrk="1" fontAlgn="base" hangingPunct="1">
              <a:spcBef>
                <a:spcPts val="800"/>
              </a:spcBef>
              <a:spcAft>
                <a:spcPct val="0"/>
              </a:spcAft>
              <a:buClrTx/>
              <a:buFont typeface="Ericsson Hilda" panose="00000500000000000000" pitchFamily="2" charset="0"/>
              <a:buChar char="●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sz="1600" dirty="0"/>
              <a:t>Redundant 5GS path </a:t>
            </a:r>
            <a:r>
              <a:rPr lang="hu-HU" sz="1600" dirty="0" err="1"/>
              <a:t>using</a:t>
            </a:r>
            <a:r>
              <a:rPr lang="hu-HU" sz="1600" dirty="0"/>
              <a:t> </a:t>
            </a:r>
            <a:r>
              <a:rPr lang="en-US" sz="1600" dirty="0"/>
              <a:t>2 UEs</a:t>
            </a:r>
          </a:p>
          <a:p>
            <a:r>
              <a:rPr lang="en-US" sz="1600" dirty="0"/>
              <a:t>External DetNet controller </a:t>
            </a:r>
            <a:endParaRPr lang="hu-HU" sz="1600" dirty="0"/>
          </a:p>
          <a:p>
            <a:r>
              <a:rPr lang="en-US" sz="1600" dirty="0"/>
              <a:t>Redundancy can be extended e2e, PREOF possible outside of 5GS</a:t>
            </a:r>
            <a:endParaRPr lang="en-US" sz="1400" dirty="0"/>
          </a:p>
          <a:p>
            <a:pPr lvl="1"/>
            <a:endParaRPr lang="en-US" sz="1200" dirty="0"/>
          </a:p>
          <a:p>
            <a:endParaRPr lang="en-US" sz="1200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0F75C305-64E1-F007-98E8-15C4E78F2F9E}"/>
              </a:ext>
            </a:extLst>
          </p:cNvPr>
          <p:cNvSpPr/>
          <p:nvPr/>
        </p:nvSpPr>
        <p:spPr>
          <a:xfrm>
            <a:off x="1409471" y="4633701"/>
            <a:ext cx="557274" cy="34697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sz="1050" dirty="0">
                <a:solidFill>
                  <a:schemeClr val="tx1"/>
                </a:solidFill>
              </a:rPr>
              <a:t>UE</a:t>
            </a:r>
            <a:r>
              <a:rPr lang="en-US" sz="1050" dirty="0">
                <a:solidFill>
                  <a:schemeClr val="tx1"/>
                </a:solidFill>
              </a:rPr>
              <a:t>2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02671DED-1ADB-4768-74D3-E9B5560D9B24}"/>
              </a:ext>
            </a:extLst>
          </p:cNvPr>
          <p:cNvSpPr/>
          <p:nvPr/>
        </p:nvSpPr>
        <p:spPr>
          <a:xfrm>
            <a:off x="1418677" y="4120017"/>
            <a:ext cx="557274" cy="34697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sz="1050" dirty="0">
                <a:solidFill>
                  <a:schemeClr val="tx1"/>
                </a:solidFill>
              </a:rPr>
              <a:t>UE</a:t>
            </a:r>
            <a:r>
              <a:rPr lang="en-US" sz="1050" dirty="0">
                <a:solidFill>
                  <a:schemeClr val="tx1"/>
                </a:solidFill>
              </a:rPr>
              <a:t>1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2C47C4FF-DB7C-D569-7901-8F6ECFBFE997}"/>
              </a:ext>
            </a:extLst>
          </p:cNvPr>
          <p:cNvSpPr/>
          <p:nvPr/>
        </p:nvSpPr>
        <p:spPr>
          <a:xfrm>
            <a:off x="2393906" y="4120018"/>
            <a:ext cx="557274" cy="3429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sz="1050" dirty="0">
                <a:solidFill>
                  <a:schemeClr val="tx1"/>
                </a:solidFill>
              </a:rPr>
              <a:t>RAN</a:t>
            </a:r>
            <a:r>
              <a:rPr lang="en-US" sz="1050" dirty="0">
                <a:solidFill>
                  <a:schemeClr val="tx1"/>
                </a:solidFill>
              </a:rPr>
              <a:t>1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7EF469BD-A092-FF19-08E1-5687E6F548B5}"/>
              </a:ext>
            </a:extLst>
          </p:cNvPr>
          <p:cNvSpPr/>
          <p:nvPr/>
        </p:nvSpPr>
        <p:spPr>
          <a:xfrm>
            <a:off x="3366879" y="4120017"/>
            <a:ext cx="557274" cy="34697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hu-HU" sz="1050" dirty="0">
                <a:solidFill>
                  <a:schemeClr val="tx1"/>
                </a:solidFill>
              </a:rPr>
              <a:t>UPF</a:t>
            </a:r>
            <a:r>
              <a:rPr lang="en-US" sz="1050" dirty="0">
                <a:solidFill>
                  <a:schemeClr val="tx1"/>
                </a:solidFill>
              </a:rPr>
              <a:t>1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91BD6CC2-82C7-88E4-3538-0852C3CC35CF}"/>
              </a:ext>
            </a:extLst>
          </p:cNvPr>
          <p:cNvSpPr/>
          <p:nvPr/>
        </p:nvSpPr>
        <p:spPr>
          <a:xfrm>
            <a:off x="3173084" y="2186747"/>
            <a:ext cx="944864" cy="3429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dirty="0">
                <a:solidFill>
                  <a:schemeClr val="tx1"/>
                </a:solidFill>
              </a:rPr>
              <a:t>DetNet controller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1B4EBF90-BDB0-4040-9A43-F6E12A5E221F}"/>
              </a:ext>
            </a:extLst>
          </p:cNvPr>
          <p:cNvCxnSpPr>
            <a:cxnSpLocks/>
            <a:stCxn id="4" idx="1"/>
            <a:endCxn id="3" idx="3"/>
          </p:cNvCxnSpPr>
          <p:nvPr/>
        </p:nvCxnSpPr>
        <p:spPr>
          <a:xfrm flipH="1">
            <a:off x="1975951" y="4291468"/>
            <a:ext cx="417956" cy="203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02AF0EBB-AFC1-14E5-1F69-783646E1E815}"/>
              </a:ext>
            </a:extLst>
          </p:cNvPr>
          <p:cNvCxnSpPr>
            <a:cxnSpLocks/>
            <a:stCxn id="5" idx="1"/>
            <a:endCxn id="4" idx="3"/>
          </p:cNvCxnSpPr>
          <p:nvPr/>
        </p:nvCxnSpPr>
        <p:spPr>
          <a:xfrm flipH="1" flipV="1">
            <a:off x="2951181" y="4291468"/>
            <a:ext cx="415699" cy="203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9B97A9B4-C58F-207D-8D04-F9D0E77DC3EB}"/>
              </a:ext>
            </a:extLst>
          </p:cNvPr>
          <p:cNvCxnSpPr>
            <a:cxnSpLocks/>
            <a:stCxn id="14" idx="1"/>
            <a:endCxn id="5" idx="3"/>
          </p:cNvCxnSpPr>
          <p:nvPr/>
        </p:nvCxnSpPr>
        <p:spPr>
          <a:xfrm flipH="1" flipV="1">
            <a:off x="3924153" y="4293502"/>
            <a:ext cx="1124450" cy="17108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BFC8C7E2-E9C6-5D56-B1BC-FE19DD5C8F8D}"/>
              </a:ext>
            </a:extLst>
          </p:cNvPr>
          <p:cNvSpPr/>
          <p:nvPr/>
        </p:nvSpPr>
        <p:spPr bwMode="auto">
          <a:xfrm>
            <a:off x="3441335" y="4634553"/>
            <a:ext cx="365241" cy="240715"/>
          </a:xfrm>
          <a:custGeom>
            <a:avLst/>
            <a:gdLst>
              <a:gd name="connsiteX0" fmla="*/ 0 w 461962"/>
              <a:gd name="connsiteY0" fmla="*/ 0 h 295275"/>
              <a:gd name="connsiteX1" fmla="*/ 0 w 461962"/>
              <a:gd name="connsiteY1" fmla="*/ 290513 h 295275"/>
              <a:gd name="connsiteX2" fmla="*/ 461962 w 461962"/>
              <a:gd name="connsiteY2" fmla="*/ 295275 h 295275"/>
              <a:gd name="connsiteX3" fmla="*/ 452437 w 461962"/>
              <a:gd name="connsiteY3" fmla="*/ 0 h 295275"/>
              <a:gd name="connsiteX4" fmla="*/ 452437 w 461962"/>
              <a:gd name="connsiteY4" fmla="*/ 0 h 295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1962" h="295275">
                <a:moveTo>
                  <a:pt x="0" y="0"/>
                </a:moveTo>
                <a:lnTo>
                  <a:pt x="0" y="290513"/>
                </a:lnTo>
                <a:lnTo>
                  <a:pt x="461962" y="295275"/>
                </a:lnTo>
                <a:lnTo>
                  <a:pt x="452437" y="0"/>
                </a:lnTo>
                <a:lnTo>
                  <a:pt x="452437" y="0"/>
                </a:lnTo>
              </a:path>
            </a:pathLst>
          </a:custGeom>
          <a:noFill/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tlCol="0" anchor="ctr"/>
          <a:lstStyle/>
          <a:p>
            <a:pPr algn="ctr"/>
            <a:endParaRPr lang="en-US" sz="120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1F50B5D4-B656-11E3-1DD7-81058754E7E3}"/>
              </a:ext>
            </a:extLst>
          </p:cNvPr>
          <p:cNvSpPr/>
          <p:nvPr/>
        </p:nvSpPr>
        <p:spPr>
          <a:xfrm>
            <a:off x="2399594" y="4634553"/>
            <a:ext cx="557274" cy="3429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sz="1050" dirty="0">
                <a:solidFill>
                  <a:schemeClr val="tx1"/>
                </a:solidFill>
              </a:rPr>
              <a:t>RAN</a:t>
            </a:r>
            <a:r>
              <a:rPr lang="en-US" sz="1050" dirty="0">
                <a:solidFill>
                  <a:schemeClr val="tx1"/>
                </a:solidFill>
              </a:rPr>
              <a:t>2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2D47C926-1C89-34C6-D540-521D77CAA9DE}"/>
              </a:ext>
            </a:extLst>
          </p:cNvPr>
          <p:cNvSpPr/>
          <p:nvPr/>
        </p:nvSpPr>
        <p:spPr>
          <a:xfrm>
            <a:off x="3366879" y="4634553"/>
            <a:ext cx="557274" cy="34697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hu-HU" sz="1050" dirty="0">
                <a:solidFill>
                  <a:schemeClr val="tx1"/>
                </a:solidFill>
              </a:rPr>
              <a:t>UPF</a:t>
            </a:r>
            <a:r>
              <a:rPr lang="en-US" sz="1050" dirty="0">
                <a:solidFill>
                  <a:schemeClr val="tx1"/>
                </a:solidFill>
              </a:rPr>
              <a:t>2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0306A90A-973F-3295-D8BA-3ACF63086684}"/>
              </a:ext>
            </a:extLst>
          </p:cNvPr>
          <p:cNvSpPr/>
          <p:nvPr/>
        </p:nvSpPr>
        <p:spPr>
          <a:xfrm>
            <a:off x="5048603" y="4291098"/>
            <a:ext cx="557274" cy="34697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dirty="0">
                <a:solidFill>
                  <a:schemeClr val="tx1"/>
                </a:solidFill>
              </a:rPr>
              <a:t>PREOF</a:t>
            </a: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368F5271-943C-455C-B5F0-8FD81B4FB315}"/>
              </a:ext>
            </a:extLst>
          </p:cNvPr>
          <p:cNvCxnSpPr>
            <a:cxnSpLocks/>
            <a:stCxn id="14" idx="1"/>
            <a:endCxn id="13" idx="3"/>
          </p:cNvCxnSpPr>
          <p:nvPr/>
        </p:nvCxnSpPr>
        <p:spPr>
          <a:xfrm flipH="1">
            <a:off x="3924153" y="4464584"/>
            <a:ext cx="1124450" cy="34345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56F71061-1308-DA84-B6FC-6F2E8A138BE7}"/>
              </a:ext>
            </a:extLst>
          </p:cNvPr>
          <p:cNvCxnSpPr>
            <a:cxnSpLocks/>
            <a:stCxn id="13" idx="1"/>
            <a:endCxn id="12" idx="3"/>
          </p:cNvCxnSpPr>
          <p:nvPr/>
        </p:nvCxnSpPr>
        <p:spPr>
          <a:xfrm flipH="1" flipV="1">
            <a:off x="2956869" y="4806003"/>
            <a:ext cx="410011" cy="203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315D0BED-7C5C-6849-66A3-CE37D719D43E}"/>
              </a:ext>
            </a:extLst>
          </p:cNvPr>
          <p:cNvCxnSpPr>
            <a:cxnSpLocks/>
            <a:stCxn id="12" idx="1"/>
            <a:endCxn id="2" idx="3"/>
          </p:cNvCxnSpPr>
          <p:nvPr/>
        </p:nvCxnSpPr>
        <p:spPr>
          <a:xfrm flipH="1">
            <a:off x="1966745" y="4806003"/>
            <a:ext cx="432849" cy="118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EFBD3235-CB74-9E2B-5C87-EAED52233BC1}"/>
              </a:ext>
            </a:extLst>
          </p:cNvPr>
          <p:cNvCxnSpPr>
            <a:cxnSpLocks/>
            <a:endCxn id="14" idx="3"/>
          </p:cNvCxnSpPr>
          <p:nvPr/>
        </p:nvCxnSpPr>
        <p:spPr>
          <a:xfrm flipH="1" flipV="1">
            <a:off x="5605877" y="4464583"/>
            <a:ext cx="206837" cy="407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Rectangle 18">
            <a:extLst>
              <a:ext uri="{FF2B5EF4-FFF2-40B4-BE49-F238E27FC236}">
                <a16:creationId xmlns:a16="http://schemas.microsoft.com/office/drawing/2014/main" id="{C0E2D83B-BE65-FBF9-417B-8A79084F3C6F}"/>
              </a:ext>
            </a:extLst>
          </p:cNvPr>
          <p:cNvSpPr/>
          <p:nvPr/>
        </p:nvSpPr>
        <p:spPr>
          <a:xfrm>
            <a:off x="41648" y="4376631"/>
            <a:ext cx="557274" cy="36652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dirty="0">
                <a:solidFill>
                  <a:schemeClr val="tx1"/>
                </a:solidFill>
              </a:rPr>
              <a:t>PREOF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5AA1B740-3B06-BD4A-A2E1-03446A4279BB}"/>
              </a:ext>
            </a:extLst>
          </p:cNvPr>
          <p:cNvSpPr/>
          <p:nvPr/>
        </p:nvSpPr>
        <p:spPr bwMode="auto">
          <a:xfrm>
            <a:off x="1235412" y="2977582"/>
            <a:ext cx="3093070" cy="2261010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54000" tIns="27000" rIns="54864" bIns="27432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spcBef>
                <a:spcPts val="600"/>
              </a:spcBef>
            </a:pPr>
            <a:r>
              <a:rPr lang="en-US" sz="750" dirty="0">
                <a:latin typeface="+mn-lt"/>
              </a:rPr>
              <a:t>5GS</a:t>
            </a:r>
          </a:p>
        </p:txBody>
      </p:sp>
      <p:sp>
        <p:nvSpPr>
          <p:cNvPr id="21" name="Freeform: Shape 20">
            <a:extLst>
              <a:ext uri="{FF2B5EF4-FFF2-40B4-BE49-F238E27FC236}">
                <a16:creationId xmlns:a16="http://schemas.microsoft.com/office/drawing/2014/main" id="{2C6B36F1-BC81-D8B8-FE09-187DD6D3D7B3}"/>
              </a:ext>
            </a:extLst>
          </p:cNvPr>
          <p:cNvSpPr/>
          <p:nvPr/>
        </p:nvSpPr>
        <p:spPr bwMode="auto">
          <a:xfrm>
            <a:off x="612351" y="4181501"/>
            <a:ext cx="4467884" cy="343709"/>
          </a:xfrm>
          <a:custGeom>
            <a:avLst/>
            <a:gdLst>
              <a:gd name="connsiteX0" fmla="*/ 0 w 3157016"/>
              <a:gd name="connsiteY0" fmla="*/ 508310 h 508310"/>
              <a:gd name="connsiteX1" fmla="*/ 747538 w 3157016"/>
              <a:gd name="connsiteY1" fmla="*/ 67796 h 508310"/>
              <a:gd name="connsiteX2" fmla="*/ 2049057 w 3157016"/>
              <a:gd name="connsiteY2" fmla="*/ 41098 h 508310"/>
              <a:gd name="connsiteX3" fmla="*/ 3157016 w 3157016"/>
              <a:gd name="connsiteY3" fmla="*/ 454914 h 508310"/>
              <a:gd name="connsiteX0" fmla="*/ 0 w 3157016"/>
              <a:gd name="connsiteY0" fmla="*/ 512782 h 512782"/>
              <a:gd name="connsiteX1" fmla="*/ 747538 w 3157016"/>
              <a:gd name="connsiteY1" fmla="*/ 72268 h 512782"/>
              <a:gd name="connsiteX2" fmla="*/ 2442849 w 3157016"/>
              <a:gd name="connsiteY2" fmla="*/ 38895 h 512782"/>
              <a:gd name="connsiteX3" fmla="*/ 3157016 w 3157016"/>
              <a:gd name="connsiteY3" fmla="*/ 459386 h 512782"/>
              <a:gd name="connsiteX0" fmla="*/ 0 w 3157016"/>
              <a:gd name="connsiteY0" fmla="*/ 512782 h 512782"/>
              <a:gd name="connsiteX1" fmla="*/ 747538 w 3157016"/>
              <a:gd name="connsiteY1" fmla="*/ 72268 h 512782"/>
              <a:gd name="connsiteX2" fmla="*/ 2442849 w 3157016"/>
              <a:gd name="connsiteY2" fmla="*/ 38895 h 512782"/>
              <a:gd name="connsiteX3" fmla="*/ 3157016 w 3157016"/>
              <a:gd name="connsiteY3" fmla="*/ 459386 h 512782"/>
              <a:gd name="connsiteX0" fmla="*/ 0 w 3157016"/>
              <a:gd name="connsiteY0" fmla="*/ 530135 h 530135"/>
              <a:gd name="connsiteX1" fmla="*/ 747538 w 3157016"/>
              <a:gd name="connsiteY1" fmla="*/ 89621 h 530135"/>
              <a:gd name="connsiteX2" fmla="*/ 2442849 w 3157016"/>
              <a:gd name="connsiteY2" fmla="*/ 56248 h 530135"/>
              <a:gd name="connsiteX3" fmla="*/ 3157016 w 3157016"/>
              <a:gd name="connsiteY3" fmla="*/ 476739 h 530135"/>
              <a:gd name="connsiteX0" fmla="*/ 0 w 3909288"/>
              <a:gd name="connsiteY0" fmla="*/ 435380 h 472776"/>
              <a:gd name="connsiteX1" fmla="*/ 1499810 w 3909288"/>
              <a:gd name="connsiteY1" fmla="*/ 85658 h 472776"/>
              <a:gd name="connsiteX2" fmla="*/ 3195121 w 3909288"/>
              <a:gd name="connsiteY2" fmla="*/ 52285 h 472776"/>
              <a:gd name="connsiteX3" fmla="*/ 3909288 w 3909288"/>
              <a:gd name="connsiteY3" fmla="*/ 472776 h 472776"/>
              <a:gd name="connsiteX0" fmla="*/ 0 w 3909288"/>
              <a:gd name="connsiteY0" fmla="*/ 435380 h 472776"/>
              <a:gd name="connsiteX1" fmla="*/ 1499810 w 3909288"/>
              <a:gd name="connsiteY1" fmla="*/ 85658 h 472776"/>
              <a:gd name="connsiteX2" fmla="*/ 3195121 w 3909288"/>
              <a:gd name="connsiteY2" fmla="*/ 52285 h 472776"/>
              <a:gd name="connsiteX3" fmla="*/ 3909288 w 3909288"/>
              <a:gd name="connsiteY3" fmla="*/ 472776 h 472776"/>
              <a:gd name="connsiteX0" fmla="*/ 0 w 3909288"/>
              <a:gd name="connsiteY0" fmla="*/ 435380 h 472776"/>
              <a:gd name="connsiteX1" fmla="*/ 1499810 w 3909288"/>
              <a:gd name="connsiteY1" fmla="*/ 85658 h 472776"/>
              <a:gd name="connsiteX2" fmla="*/ 3195121 w 3909288"/>
              <a:gd name="connsiteY2" fmla="*/ 52285 h 472776"/>
              <a:gd name="connsiteX3" fmla="*/ 3909288 w 3909288"/>
              <a:gd name="connsiteY3" fmla="*/ 472776 h 472776"/>
              <a:gd name="connsiteX0" fmla="*/ 0 w 3909288"/>
              <a:gd name="connsiteY0" fmla="*/ 536916 h 537006"/>
              <a:gd name="connsiteX1" fmla="*/ 1499810 w 3909288"/>
              <a:gd name="connsiteY1" fmla="*/ 89917 h 537006"/>
              <a:gd name="connsiteX2" fmla="*/ 3195121 w 3909288"/>
              <a:gd name="connsiteY2" fmla="*/ 56544 h 537006"/>
              <a:gd name="connsiteX3" fmla="*/ 3909288 w 3909288"/>
              <a:gd name="connsiteY3" fmla="*/ 477035 h 537006"/>
              <a:gd name="connsiteX0" fmla="*/ 0 w 4961749"/>
              <a:gd name="connsiteY0" fmla="*/ 586437 h 586518"/>
              <a:gd name="connsiteX1" fmla="*/ 2552271 w 4961749"/>
              <a:gd name="connsiteY1" fmla="*/ 92127 h 586518"/>
              <a:gd name="connsiteX2" fmla="*/ 4247582 w 4961749"/>
              <a:gd name="connsiteY2" fmla="*/ 58754 h 586518"/>
              <a:gd name="connsiteX3" fmla="*/ 4961749 w 4961749"/>
              <a:gd name="connsiteY3" fmla="*/ 479245 h 586518"/>
              <a:gd name="connsiteX0" fmla="*/ 0 w 4961749"/>
              <a:gd name="connsiteY0" fmla="*/ 586438 h 586438"/>
              <a:gd name="connsiteX1" fmla="*/ 2552271 w 4961749"/>
              <a:gd name="connsiteY1" fmla="*/ 92128 h 586438"/>
              <a:gd name="connsiteX2" fmla="*/ 4247582 w 4961749"/>
              <a:gd name="connsiteY2" fmla="*/ 58755 h 586438"/>
              <a:gd name="connsiteX3" fmla="*/ 4961749 w 4961749"/>
              <a:gd name="connsiteY3" fmla="*/ 479246 h 586438"/>
              <a:gd name="connsiteX0" fmla="*/ 0 w 4961749"/>
              <a:gd name="connsiteY0" fmla="*/ 527683 h 527683"/>
              <a:gd name="connsiteX1" fmla="*/ 4247582 w 4961749"/>
              <a:gd name="connsiteY1" fmla="*/ 0 h 527683"/>
              <a:gd name="connsiteX2" fmla="*/ 4961749 w 4961749"/>
              <a:gd name="connsiteY2" fmla="*/ 420491 h 527683"/>
              <a:gd name="connsiteX0" fmla="*/ 0 w 4961749"/>
              <a:gd name="connsiteY0" fmla="*/ 528617 h 528617"/>
              <a:gd name="connsiteX1" fmla="*/ 1490000 w 4961749"/>
              <a:gd name="connsiteY1" fmla="*/ 314214 h 528617"/>
              <a:gd name="connsiteX2" fmla="*/ 4247582 w 4961749"/>
              <a:gd name="connsiteY2" fmla="*/ 934 h 528617"/>
              <a:gd name="connsiteX3" fmla="*/ 4961749 w 4961749"/>
              <a:gd name="connsiteY3" fmla="*/ 421425 h 528617"/>
              <a:gd name="connsiteX0" fmla="*/ 0 w 4961749"/>
              <a:gd name="connsiteY0" fmla="*/ 557204 h 557204"/>
              <a:gd name="connsiteX1" fmla="*/ 1463524 w 4961749"/>
              <a:gd name="connsiteY1" fmla="*/ 51055 h 557204"/>
              <a:gd name="connsiteX2" fmla="*/ 4247582 w 4961749"/>
              <a:gd name="connsiteY2" fmla="*/ 29521 h 557204"/>
              <a:gd name="connsiteX3" fmla="*/ 4961749 w 4961749"/>
              <a:gd name="connsiteY3" fmla="*/ 450012 h 557204"/>
              <a:gd name="connsiteX0" fmla="*/ 0 w 6497416"/>
              <a:gd name="connsiteY0" fmla="*/ 557205 h 557205"/>
              <a:gd name="connsiteX1" fmla="*/ 1463524 w 6497416"/>
              <a:gd name="connsiteY1" fmla="*/ 51056 h 557205"/>
              <a:gd name="connsiteX2" fmla="*/ 4247582 w 6497416"/>
              <a:gd name="connsiteY2" fmla="*/ 29522 h 557205"/>
              <a:gd name="connsiteX3" fmla="*/ 6497416 w 6497416"/>
              <a:gd name="connsiteY3" fmla="*/ 410589 h 557205"/>
              <a:gd name="connsiteX0" fmla="*/ 0 w 6497416"/>
              <a:gd name="connsiteY0" fmla="*/ 557205 h 557205"/>
              <a:gd name="connsiteX1" fmla="*/ 1463524 w 6497416"/>
              <a:gd name="connsiteY1" fmla="*/ 51056 h 557205"/>
              <a:gd name="connsiteX2" fmla="*/ 4247582 w 6497416"/>
              <a:gd name="connsiteY2" fmla="*/ 29522 h 557205"/>
              <a:gd name="connsiteX3" fmla="*/ 6497416 w 6497416"/>
              <a:gd name="connsiteY3" fmla="*/ 410589 h 557205"/>
              <a:gd name="connsiteX0" fmla="*/ 0 w 6497416"/>
              <a:gd name="connsiteY0" fmla="*/ 557205 h 557205"/>
              <a:gd name="connsiteX1" fmla="*/ 1463524 w 6497416"/>
              <a:gd name="connsiteY1" fmla="*/ 51056 h 557205"/>
              <a:gd name="connsiteX2" fmla="*/ 4247582 w 6497416"/>
              <a:gd name="connsiteY2" fmla="*/ 29522 h 557205"/>
              <a:gd name="connsiteX3" fmla="*/ 6497416 w 6497416"/>
              <a:gd name="connsiteY3" fmla="*/ 410589 h 557205"/>
              <a:gd name="connsiteX0" fmla="*/ 0 w 6080404"/>
              <a:gd name="connsiteY0" fmla="*/ 557205 h 557205"/>
              <a:gd name="connsiteX1" fmla="*/ 1463524 w 6080404"/>
              <a:gd name="connsiteY1" fmla="*/ 51056 h 557205"/>
              <a:gd name="connsiteX2" fmla="*/ 4247582 w 6080404"/>
              <a:gd name="connsiteY2" fmla="*/ 29522 h 557205"/>
              <a:gd name="connsiteX3" fmla="*/ 6080404 w 6080404"/>
              <a:gd name="connsiteY3" fmla="*/ 339624 h 5572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80404" h="557205">
                <a:moveTo>
                  <a:pt x="0" y="557205"/>
                </a:moveTo>
                <a:cubicBezTo>
                  <a:pt x="248333" y="521471"/>
                  <a:pt x="755594" y="139003"/>
                  <a:pt x="1463524" y="51056"/>
                </a:cubicBezTo>
                <a:cubicBezTo>
                  <a:pt x="2171454" y="-36891"/>
                  <a:pt x="3668957" y="11654"/>
                  <a:pt x="4247582" y="29522"/>
                </a:cubicBezTo>
                <a:cubicBezTo>
                  <a:pt x="4814864" y="69798"/>
                  <a:pt x="5230770" y="172861"/>
                  <a:pt x="6080404" y="339624"/>
                </a:cubicBezTo>
              </a:path>
            </a:pathLst>
          </a:custGeom>
          <a:noFill/>
          <a:ln w="381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tlCol="0" anchor="ctr"/>
          <a:lstStyle/>
          <a:p>
            <a:pPr algn="ctr"/>
            <a:endParaRPr lang="en-US" sz="750" dirty="0"/>
          </a:p>
        </p:txBody>
      </p:sp>
      <p:cxnSp>
        <p:nvCxnSpPr>
          <p:cNvPr id="22" name="Connector: Elbow 21">
            <a:extLst>
              <a:ext uri="{FF2B5EF4-FFF2-40B4-BE49-F238E27FC236}">
                <a16:creationId xmlns:a16="http://schemas.microsoft.com/office/drawing/2014/main" id="{9F51F272-4DCE-013C-3C48-D64611B81A96}"/>
              </a:ext>
            </a:extLst>
          </p:cNvPr>
          <p:cNvCxnSpPr>
            <a:cxnSpLocks/>
            <a:stCxn id="6" idx="1"/>
            <a:endCxn id="19" idx="0"/>
          </p:cNvCxnSpPr>
          <p:nvPr/>
        </p:nvCxnSpPr>
        <p:spPr bwMode="auto">
          <a:xfrm rot="10800000" flipV="1">
            <a:off x="320286" y="2358197"/>
            <a:ext cx="2852800" cy="2018435"/>
          </a:xfrm>
          <a:prstGeom prst="bentConnector2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dash"/>
            <a:round/>
            <a:headEnd type="none" w="med" len="med"/>
            <a:tailEnd type="none"/>
          </a:ln>
          <a:effectLst/>
        </p:spPr>
      </p:cxnSp>
      <p:cxnSp>
        <p:nvCxnSpPr>
          <p:cNvPr id="23" name="Connector: Elbow 22">
            <a:extLst>
              <a:ext uri="{FF2B5EF4-FFF2-40B4-BE49-F238E27FC236}">
                <a16:creationId xmlns:a16="http://schemas.microsoft.com/office/drawing/2014/main" id="{99A7D509-FDAC-38FF-4D41-11B36650B176}"/>
              </a:ext>
            </a:extLst>
          </p:cNvPr>
          <p:cNvCxnSpPr>
            <a:cxnSpLocks/>
            <a:stCxn id="6" idx="3"/>
            <a:endCxn id="14" idx="0"/>
          </p:cNvCxnSpPr>
          <p:nvPr/>
        </p:nvCxnSpPr>
        <p:spPr bwMode="auto">
          <a:xfrm>
            <a:off x="4117948" y="2358197"/>
            <a:ext cx="1209292" cy="1932902"/>
          </a:xfrm>
          <a:prstGeom prst="bentConnector2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dash"/>
            <a:round/>
            <a:headEnd type="none" w="med" len="med"/>
            <a:tailEnd type="none"/>
          </a:ln>
          <a:effectLst/>
        </p:spPr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21C82EBB-5041-6F58-54B9-555B27B40905}"/>
              </a:ext>
            </a:extLst>
          </p:cNvPr>
          <p:cNvCxnSpPr>
            <a:cxnSpLocks/>
            <a:stCxn id="3" idx="1"/>
            <a:endCxn id="19" idx="3"/>
          </p:cNvCxnSpPr>
          <p:nvPr/>
        </p:nvCxnSpPr>
        <p:spPr>
          <a:xfrm flipH="1">
            <a:off x="598922" y="4293502"/>
            <a:ext cx="819755" cy="26639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4285B286-33F1-34E5-BE66-9B3BA7A240F4}"/>
              </a:ext>
            </a:extLst>
          </p:cNvPr>
          <p:cNvCxnSpPr>
            <a:cxnSpLocks/>
            <a:stCxn id="2" idx="1"/>
            <a:endCxn id="19" idx="3"/>
          </p:cNvCxnSpPr>
          <p:nvPr/>
        </p:nvCxnSpPr>
        <p:spPr>
          <a:xfrm flipH="1" flipV="1">
            <a:off x="598922" y="4559892"/>
            <a:ext cx="810550" cy="24729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Freeform: Shape 25">
            <a:extLst>
              <a:ext uri="{FF2B5EF4-FFF2-40B4-BE49-F238E27FC236}">
                <a16:creationId xmlns:a16="http://schemas.microsoft.com/office/drawing/2014/main" id="{4E0811AC-03A5-9DFA-288D-35F63D49871C}"/>
              </a:ext>
            </a:extLst>
          </p:cNvPr>
          <p:cNvSpPr/>
          <p:nvPr/>
        </p:nvSpPr>
        <p:spPr bwMode="auto">
          <a:xfrm flipV="1">
            <a:off x="598921" y="4555493"/>
            <a:ext cx="4438700" cy="363678"/>
          </a:xfrm>
          <a:custGeom>
            <a:avLst/>
            <a:gdLst>
              <a:gd name="connsiteX0" fmla="*/ 0 w 3157016"/>
              <a:gd name="connsiteY0" fmla="*/ 508310 h 508310"/>
              <a:gd name="connsiteX1" fmla="*/ 747538 w 3157016"/>
              <a:gd name="connsiteY1" fmla="*/ 67796 h 508310"/>
              <a:gd name="connsiteX2" fmla="*/ 2049057 w 3157016"/>
              <a:gd name="connsiteY2" fmla="*/ 41098 h 508310"/>
              <a:gd name="connsiteX3" fmla="*/ 3157016 w 3157016"/>
              <a:gd name="connsiteY3" fmla="*/ 454914 h 508310"/>
              <a:gd name="connsiteX0" fmla="*/ 0 w 3157016"/>
              <a:gd name="connsiteY0" fmla="*/ 512782 h 512782"/>
              <a:gd name="connsiteX1" fmla="*/ 747538 w 3157016"/>
              <a:gd name="connsiteY1" fmla="*/ 72268 h 512782"/>
              <a:gd name="connsiteX2" fmla="*/ 2442849 w 3157016"/>
              <a:gd name="connsiteY2" fmla="*/ 38895 h 512782"/>
              <a:gd name="connsiteX3" fmla="*/ 3157016 w 3157016"/>
              <a:gd name="connsiteY3" fmla="*/ 459386 h 512782"/>
              <a:gd name="connsiteX0" fmla="*/ 0 w 3157016"/>
              <a:gd name="connsiteY0" fmla="*/ 512782 h 512782"/>
              <a:gd name="connsiteX1" fmla="*/ 747538 w 3157016"/>
              <a:gd name="connsiteY1" fmla="*/ 72268 h 512782"/>
              <a:gd name="connsiteX2" fmla="*/ 2442849 w 3157016"/>
              <a:gd name="connsiteY2" fmla="*/ 38895 h 512782"/>
              <a:gd name="connsiteX3" fmla="*/ 3157016 w 3157016"/>
              <a:gd name="connsiteY3" fmla="*/ 459386 h 512782"/>
              <a:gd name="connsiteX0" fmla="*/ 0 w 3157016"/>
              <a:gd name="connsiteY0" fmla="*/ 530135 h 530135"/>
              <a:gd name="connsiteX1" fmla="*/ 747538 w 3157016"/>
              <a:gd name="connsiteY1" fmla="*/ 89621 h 530135"/>
              <a:gd name="connsiteX2" fmla="*/ 2442849 w 3157016"/>
              <a:gd name="connsiteY2" fmla="*/ 56248 h 530135"/>
              <a:gd name="connsiteX3" fmla="*/ 3157016 w 3157016"/>
              <a:gd name="connsiteY3" fmla="*/ 476739 h 530135"/>
              <a:gd name="connsiteX0" fmla="*/ 0 w 3909288"/>
              <a:gd name="connsiteY0" fmla="*/ 435380 h 472776"/>
              <a:gd name="connsiteX1" fmla="*/ 1499810 w 3909288"/>
              <a:gd name="connsiteY1" fmla="*/ 85658 h 472776"/>
              <a:gd name="connsiteX2" fmla="*/ 3195121 w 3909288"/>
              <a:gd name="connsiteY2" fmla="*/ 52285 h 472776"/>
              <a:gd name="connsiteX3" fmla="*/ 3909288 w 3909288"/>
              <a:gd name="connsiteY3" fmla="*/ 472776 h 472776"/>
              <a:gd name="connsiteX0" fmla="*/ 0 w 3909288"/>
              <a:gd name="connsiteY0" fmla="*/ 435380 h 472776"/>
              <a:gd name="connsiteX1" fmla="*/ 1499810 w 3909288"/>
              <a:gd name="connsiteY1" fmla="*/ 85658 h 472776"/>
              <a:gd name="connsiteX2" fmla="*/ 3195121 w 3909288"/>
              <a:gd name="connsiteY2" fmla="*/ 52285 h 472776"/>
              <a:gd name="connsiteX3" fmla="*/ 3909288 w 3909288"/>
              <a:gd name="connsiteY3" fmla="*/ 472776 h 472776"/>
              <a:gd name="connsiteX0" fmla="*/ 0 w 3909288"/>
              <a:gd name="connsiteY0" fmla="*/ 435380 h 472776"/>
              <a:gd name="connsiteX1" fmla="*/ 1499810 w 3909288"/>
              <a:gd name="connsiteY1" fmla="*/ 85658 h 472776"/>
              <a:gd name="connsiteX2" fmla="*/ 3195121 w 3909288"/>
              <a:gd name="connsiteY2" fmla="*/ 52285 h 472776"/>
              <a:gd name="connsiteX3" fmla="*/ 3909288 w 3909288"/>
              <a:gd name="connsiteY3" fmla="*/ 472776 h 472776"/>
              <a:gd name="connsiteX0" fmla="*/ 0 w 3909288"/>
              <a:gd name="connsiteY0" fmla="*/ 536916 h 537006"/>
              <a:gd name="connsiteX1" fmla="*/ 1499810 w 3909288"/>
              <a:gd name="connsiteY1" fmla="*/ 89917 h 537006"/>
              <a:gd name="connsiteX2" fmla="*/ 3195121 w 3909288"/>
              <a:gd name="connsiteY2" fmla="*/ 56544 h 537006"/>
              <a:gd name="connsiteX3" fmla="*/ 3909288 w 3909288"/>
              <a:gd name="connsiteY3" fmla="*/ 477035 h 537006"/>
              <a:gd name="connsiteX0" fmla="*/ 0 w 4961749"/>
              <a:gd name="connsiteY0" fmla="*/ 586437 h 586518"/>
              <a:gd name="connsiteX1" fmla="*/ 2552271 w 4961749"/>
              <a:gd name="connsiteY1" fmla="*/ 92127 h 586518"/>
              <a:gd name="connsiteX2" fmla="*/ 4247582 w 4961749"/>
              <a:gd name="connsiteY2" fmla="*/ 58754 h 586518"/>
              <a:gd name="connsiteX3" fmla="*/ 4961749 w 4961749"/>
              <a:gd name="connsiteY3" fmla="*/ 479245 h 586518"/>
              <a:gd name="connsiteX0" fmla="*/ 0 w 4961749"/>
              <a:gd name="connsiteY0" fmla="*/ 586438 h 586438"/>
              <a:gd name="connsiteX1" fmla="*/ 2552271 w 4961749"/>
              <a:gd name="connsiteY1" fmla="*/ 92128 h 586438"/>
              <a:gd name="connsiteX2" fmla="*/ 4247582 w 4961749"/>
              <a:gd name="connsiteY2" fmla="*/ 58755 h 586438"/>
              <a:gd name="connsiteX3" fmla="*/ 4961749 w 4961749"/>
              <a:gd name="connsiteY3" fmla="*/ 479246 h 586438"/>
              <a:gd name="connsiteX0" fmla="*/ 0 w 4961749"/>
              <a:gd name="connsiteY0" fmla="*/ 527683 h 527683"/>
              <a:gd name="connsiteX1" fmla="*/ 4247582 w 4961749"/>
              <a:gd name="connsiteY1" fmla="*/ 0 h 527683"/>
              <a:gd name="connsiteX2" fmla="*/ 4961749 w 4961749"/>
              <a:gd name="connsiteY2" fmla="*/ 420491 h 527683"/>
              <a:gd name="connsiteX0" fmla="*/ 0 w 4961749"/>
              <a:gd name="connsiteY0" fmla="*/ 528617 h 528617"/>
              <a:gd name="connsiteX1" fmla="*/ 1490000 w 4961749"/>
              <a:gd name="connsiteY1" fmla="*/ 314214 h 528617"/>
              <a:gd name="connsiteX2" fmla="*/ 4247582 w 4961749"/>
              <a:gd name="connsiteY2" fmla="*/ 934 h 528617"/>
              <a:gd name="connsiteX3" fmla="*/ 4961749 w 4961749"/>
              <a:gd name="connsiteY3" fmla="*/ 421425 h 528617"/>
              <a:gd name="connsiteX0" fmla="*/ 0 w 4961749"/>
              <a:gd name="connsiteY0" fmla="*/ 557204 h 557204"/>
              <a:gd name="connsiteX1" fmla="*/ 1463524 w 4961749"/>
              <a:gd name="connsiteY1" fmla="*/ 51055 h 557204"/>
              <a:gd name="connsiteX2" fmla="*/ 4247582 w 4961749"/>
              <a:gd name="connsiteY2" fmla="*/ 29521 h 557204"/>
              <a:gd name="connsiteX3" fmla="*/ 4961749 w 4961749"/>
              <a:gd name="connsiteY3" fmla="*/ 450012 h 557204"/>
              <a:gd name="connsiteX0" fmla="*/ 0 w 6497416"/>
              <a:gd name="connsiteY0" fmla="*/ 557205 h 557205"/>
              <a:gd name="connsiteX1" fmla="*/ 1463524 w 6497416"/>
              <a:gd name="connsiteY1" fmla="*/ 51056 h 557205"/>
              <a:gd name="connsiteX2" fmla="*/ 4247582 w 6497416"/>
              <a:gd name="connsiteY2" fmla="*/ 29522 h 557205"/>
              <a:gd name="connsiteX3" fmla="*/ 6497416 w 6497416"/>
              <a:gd name="connsiteY3" fmla="*/ 410589 h 557205"/>
              <a:gd name="connsiteX0" fmla="*/ 0 w 6497416"/>
              <a:gd name="connsiteY0" fmla="*/ 557205 h 557205"/>
              <a:gd name="connsiteX1" fmla="*/ 1463524 w 6497416"/>
              <a:gd name="connsiteY1" fmla="*/ 51056 h 557205"/>
              <a:gd name="connsiteX2" fmla="*/ 4247582 w 6497416"/>
              <a:gd name="connsiteY2" fmla="*/ 29522 h 557205"/>
              <a:gd name="connsiteX3" fmla="*/ 6497416 w 6497416"/>
              <a:gd name="connsiteY3" fmla="*/ 410589 h 557205"/>
              <a:gd name="connsiteX0" fmla="*/ 0 w 6497416"/>
              <a:gd name="connsiteY0" fmla="*/ 557205 h 557205"/>
              <a:gd name="connsiteX1" fmla="*/ 1463524 w 6497416"/>
              <a:gd name="connsiteY1" fmla="*/ 51056 h 557205"/>
              <a:gd name="connsiteX2" fmla="*/ 4247582 w 6497416"/>
              <a:gd name="connsiteY2" fmla="*/ 29522 h 557205"/>
              <a:gd name="connsiteX3" fmla="*/ 6497416 w 6497416"/>
              <a:gd name="connsiteY3" fmla="*/ 410589 h 557205"/>
              <a:gd name="connsiteX0" fmla="*/ 0 w 6080404"/>
              <a:gd name="connsiteY0" fmla="*/ 557205 h 557205"/>
              <a:gd name="connsiteX1" fmla="*/ 1463524 w 6080404"/>
              <a:gd name="connsiteY1" fmla="*/ 51056 h 557205"/>
              <a:gd name="connsiteX2" fmla="*/ 4247582 w 6080404"/>
              <a:gd name="connsiteY2" fmla="*/ 29522 h 557205"/>
              <a:gd name="connsiteX3" fmla="*/ 6080404 w 6080404"/>
              <a:gd name="connsiteY3" fmla="*/ 339624 h 557205"/>
              <a:gd name="connsiteX0" fmla="*/ 0 w 6040688"/>
              <a:gd name="connsiteY0" fmla="*/ 557205 h 654969"/>
              <a:gd name="connsiteX1" fmla="*/ 1463524 w 6040688"/>
              <a:gd name="connsiteY1" fmla="*/ 51056 h 654969"/>
              <a:gd name="connsiteX2" fmla="*/ 4247582 w 6040688"/>
              <a:gd name="connsiteY2" fmla="*/ 29522 h 654969"/>
              <a:gd name="connsiteX3" fmla="*/ 6040688 w 6040688"/>
              <a:gd name="connsiteY3" fmla="*/ 654969 h 654969"/>
              <a:gd name="connsiteX0" fmla="*/ 0 w 6040688"/>
              <a:gd name="connsiteY0" fmla="*/ 557205 h 654969"/>
              <a:gd name="connsiteX1" fmla="*/ 1463524 w 6040688"/>
              <a:gd name="connsiteY1" fmla="*/ 51056 h 654969"/>
              <a:gd name="connsiteX2" fmla="*/ 4247582 w 6040688"/>
              <a:gd name="connsiteY2" fmla="*/ 29522 h 654969"/>
              <a:gd name="connsiteX3" fmla="*/ 6040688 w 6040688"/>
              <a:gd name="connsiteY3" fmla="*/ 654969 h 6549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40688" h="654969">
                <a:moveTo>
                  <a:pt x="0" y="557205"/>
                </a:moveTo>
                <a:cubicBezTo>
                  <a:pt x="248333" y="521471"/>
                  <a:pt x="755594" y="139003"/>
                  <a:pt x="1463524" y="51056"/>
                </a:cubicBezTo>
                <a:cubicBezTo>
                  <a:pt x="2171454" y="-36891"/>
                  <a:pt x="3668957" y="11654"/>
                  <a:pt x="4247582" y="29522"/>
                </a:cubicBezTo>
                <a:cubicBezTo>
                  <a:pt x="4814864" y="69798"/>
                  <a:pt x="5230770" y="365572"/>
                  <a:pt x="6040688" y="654969"/>
                </a:cubicBezTo>
              </a:path>
            </a:pathLst>
          </a:custGeom>
          <a:noFill/>
          <a:ln w="38100" cap="flat" cmpd="sng" algn="ctr">
            <a:solidFill>
              <a:schemeClr val="accent2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tlCol="0" anchor="ctr"/>
          <a:lstStyle/>
          <a:p>
            <a:pPr algn="ctr"/>
            <a:endParaRPr lang="en-US" sz="750" dirty="0"/>
          </a:p>
        </p:txBody>
      </p:sp>
    </p:spTree>
    <p:custDataLst>
      <p:custData r:id="rId1"/>
      <p:custData r:id="rId2"/>
    </p:custDataLst>
    <p:extLst>
      <p:ext uri="{BB962C8B-B14F-4D97-AF65-F5344CB8AC3E}">
        <p14:creationId xmlns:p14="http://schemas.microsoft.com/office/powerpoint/2010/main" val="79135855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C5449E-08B6-928E-E38D-7B31BF2C24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 err="1"/>
              <a:t>Summary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2CE41EA-37B4-A7F0-A059-E33AC6E22DE4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59569" y="1497564"/>
            <a:ext cx="8424863" cy="3177073"/>
          </a:xfrm>
        </p:spPr>
        <p:txBody>
          <a:bodyPr/>
          <a:lstStyle/>
          <a:p>
            <a:r>
              <a:rPr lang="hu-HU" sz="2400" dirty="0"/>
              <a:t>Ericsson </a:t>
            </a:r>
            <a:r>
              <a:rPr lang="hu-HU" sz="2400" dirty="0" err="1"/>
              <a:t>supports</a:t>
            </a:r>
            <a:r>
              <a:rPr lang="hu-HU" sz="2400" dirty="0"/>
              <a:t> Rel-19 </a:t>
            </a:r>
            <a:r>
              <a:rPr lang="hu-HU" sz="2400" dirty="0" err="1"/>
              <a:t>Study</a:t>
            </a:r>
            <a:r>
              <a:rPr lang="hu-HU" sz="2400" dirty="0"/>
              <a:t> </a:t>
            </a:r>
            <a:r>
              <a:rPr lang="hu-HU" sz="2400" dirty="0" err="1"/>
              <a:t>on</a:t>
            </a:r>
            <a:r>
              <a:rPr lang="hu-HU" sz="2400" dirty="0"/>
              <a:t> </a:t>
            </a:r>
            <a:r>
              <a:rPr lang="hu-HU" sz="2400" dirty="0" err="1"/>
              <a:t>redundancy</a:t>
            </a:r>
            <a:r>
              <a:rPr lang="hu-HU" sz="2400" dirty="0"/>
              <a:t> </a:t>
            </a:r>
            <a:r>
              <a:rPr lang="hu-HU" sz="2400" dirty="0" err="1"/>
              <a:t>solution</a:t>
            </a:r>
            <a:r>
              <a:rPr lang="hu-HU" sz="2400" dirty="0"/>
              <a:t> </a:t>
            </a:r>
            <a:r>
              <a:rPr lang="hu-HU" sz="2400" dirty="0" err="1"/>
              <a:t>for</a:t>
            </a:r>
            <a:r>
              <a:rPr lang="hu-HU" sz="2400" dirty="0"/>
              <a:t> IP and Ethernet</a:t>
            </a:r>
          </a:p>
          <a:p>
            <a:pPr lvl="1"/>
            <a:r>
              <a:rPr lang="hu-HU" sz="1800" dirty="0"/>
              <a:t>W</a:t>
            </a:r>
            <a:r>
              <a:rPr lang="en-CA" sz="1800" dirty="0" err="1"/>
              <a:t>ork</a:t>
            </a:r>
            <a:r>
              <a:rPr lang="en-CA" sz="1800" dirty="0"/>
              <a:t> can be separated from rest of the </a:t>
            </a:r>
            <a:r>
              <a:rPr lang="hu-HU" sz="1800" dirty="0" err="1"/>
              <a:t>work</a:t>
            </a:r>
            <a:r>
              <a:rPr lang="hu-HU" sz="1800" dirty="0"/>
              <a:t> </a:t>
            </a:r>
            <a:r>
              <a:rPr lang="hu-HU" sz="1800" dirty="0" err="1"/>
              <a:t>tasks</a:t>
            </a:r>
            <a:endParaRPr lang="hu-HU" sz="1800" dirty="0"/>
          </a:p>
          <a:p>
            <a:pPr lvl="1"/>
            <a:r>
              <a:rPr lang="hu-HU" sz="1800" dirty="0"/>
              <a:t>No RAN </a:t>
            </a:r>
            <a:r>
              <a:rPr lang="hu-HU" sz="1800" dirty="0" err="1"/>
              <a:t>dependency</a:t>
            </a:r>
            <a:r>
              <a:rPr lang="en-CA" sz="1800" dirty="0"/>
              <a:t> </a:t>
            </a:r>
            <a:endParaRPr lang="hu-HU" sz="1800" dirty="0"/>
          </a:p>
          <a:p>
            <a:r>
              <a:rPr lang="hu-HU" sz="2400" dirty="0" err="1"/>
              <a:t>Solution</a:t>
            </a:r>
            <a:r>
              <a:rPr lang="hu-HU" sz="2400" dirty="0"/>
              <a:t> </a:t>
            </a:r>
            <a:r>
              <a:rPr lang="hu-HU" sz="2400" dirty="0" err="1"/>
              <a:t>should</a:t>
            </a:r>
            <a:r>
              <a:rPr lang="hu-HU" sz="2400" dirty="0"/>
              <a:t> be </a:t>
            </a:r>
            <a:r>
              <a:rPr lang="hu-HU" sz="2400" dirty="0" err="1"/>
              <a:t>general</a:t>
            </a:r>
            <a:r>
              <a:rPr lang="hu-HU" sz="2400" dirty="0"/>
              <a:t> to </a:t>
            </a:r>
            <a:r>
              <a:rPr lang="hu-HU" sz="2400" dirty="0" err="1"/>
              <a:t>support</a:t>
            </a:r>
            <a:r>
              <a:rPr lang="hu-HU" sz="2400" dirty="0"/>
              <a:t> </a:t>
            </a:r>
            <a:r>
              <a:rPr lang="hu-HU" sz="2400" dirty="0" err="1"/>
              <a:t>use</a:t>
            </a:r>
            <a:r>
              <a:rPr lang="hu-HU" sz="2400" dirty="0"/>
              <a:t> </a:t>
            </a:r>
            <a:r>
              <a:rPr lang="hu-HU" sz="2400" dirty="0" err="1"/>
              <a:t>cases</a:t>
            </a:r>
            <a:r>
              <a:rPr lang="hu-HU" sz="2400" dirty="0"/>
              <a:t> </a:t>
            </a:r>
            <a:r>
              <a:rPr lang="hu-HU" sz="2400" dirty="0" err="1"/>
              <a:t>including</a:t>
            </a:r>
            <a:endParaRPr lang="hu-HU" sz="2400" dirty="0"/>
          </a:p>
          <a:p>
            <a:pPr lvl="1"/>
            <a:r>
              <a:rPr lang="hu-HU" sz="1800" dirty="0" err="1"/>
              <a:t>Replication</a:t>
            </a:r>
            <a:r>
              <a:rPr lang="hu-HU" sz="1800" dirty="0"/>
              <a:t>/</a:t>
            </a:r>
            <a:r>
              <a:rPr lang="hu-HU" sz="1800" dirty="0" err="1"/>
              <a:t>elimination</a:t>
            </a:r>
            <a:r>
              <a:rPr lang="hu-HU" sz="1800" dirty="0"/>
              <a:t> </a:t>
            </a:r>
            <a:r>
              <a:rPr lang="hu-HU" sz="1800" dirty="0" err="1"/>
              <a:t>endpoints</a:t>
            </a:r>
            <a:r>
              <a:rPr lang="hu-HU" sz="1800" dirty="0"/>
              <a:t> </a:t>
            </a:r>
            <a:r>
              <a:rPr lang="hu-HU" sz="1800" dirty="0" err="1"/>
              <a:t>within</a:t>
            </a:r>
            <a:r>
              <a:rPr lang="hu-HU" sz="1800" dirty="0"/>
              <a:t> 5GS </a:t>
            </a:r>
            <a:r>
              <a:rPr lang="hu-HU" sz="1800" dirty="0" err="1"/>
              <a:t>or</a:t>
            </a:r>
            <a:r>
              <a:rPr lang="hu-HU" sz="1800" dirty="0"/>
              <a:t> </a:t>
            </a:r>
            <a:r>
              <a:rPr lang="hu-HU" sz="1800" dirty="0" err="1"/>
              <a:t>outside</a:t>
            </a:r>
            <a:endParaRPr lang="hu-HU" sz="1800" dirty="0"/>
          </a:p>
          <a:p>
            <a:pPr lvl="1"/>
            <a:r>
              <a:rPr lang="hu-HU" sz="1800" dirty="0" err="1"/>
              <a:t>Controller</a:t>
            </a:r>
            <a:r>
              <a:rPr lang="hu-HU" sz="1800" dirty="0"/>
              <a:t> </a:t>
            </a:r>
            <a:r>
              <a:rPr lang="hu-HU" sz="1800" dirty="0" err="1"/>
              <a:t>within</a:t>
            </a:r>
            <a:r>
              <a:rPr lang="hu-HU" sz="1800" dirty="0"/>
              <a:t> 5GS </a:t>
            </a:r>
            <a:r>
              <a:rPr lang="hu-HU" sz="1800" dirty="0" err="1"/>
              <a:t>or</a:t>
            </a:r>
            <a:r>
              <a:rPr lang="hu-HU" sz="1800" dirty="0"/>
              <a:t> </a:t>
            </a:r>
            <a:r>
              <a:rPr lang="hu-HU" sz="1800" dirty="0" err="1"/>
              <a:t>outside</a:t>
            </a:r>
            <a:endParaRPr lang="hu-HU" sz="1800" dirty="0"/>
          </a:p>
          <a:p>
            <a:pPr lvl="1"/>
            <a:r>
              <a:rPr lang="hu-HU" sz="1800" dirty="0"/>
              <a:t>Mixed </a:t>
            </a:r>
            <a:r>
              <a:rPr lang="hu-HU" sz="1800" dirty="0" err="1"/>
              <a:t>scenarios</a:t>
            </a:r>
            <a:endParaRPr lang="hu-HU" sz="1800" dirty="0"/>
          </a:p>
          <a:p>
            <a:r>
              <a:rPr lang="hu-HU" sz="2400" dirty="0"/>
              <a:t>Be </a:t>
            </a:r>
            <a:r>
              <a:rPr lang="hu-HU" sz="2400" dirty="0" err="1"/>
              <a:t>compatible</a:t>
            </a:r>
            <a:r>
              <a:rPr lang="hu-HU" sz="2400" dirty="0"/>
              <a:t> </a:t>
            </a:r>
            <a:r>
              <a:rPr lang="hu-HU" sz="2400" dirty="0" err="1"/>
              <a:t>with</a:t>
            </a:r>
            <a:r>
              <a:rPr lang="hu-HU" sz="2400" dirty="0"/>
              <a:t> </a:t>
            </a:r>
            <a:r>
              <a:rPr lang="hu-HU" sz="2400" dirty="0" err="1"/>
              <a:t>state</a:t>
            </a:r>
            <a:r>
              <a:rPr lang="hu-HU" sz="2400" dirty="0"/>
              <a:t>-of-</a:t>
            </a:r>
            <a:r>
              <a:rPr lang="hu-HU" sz="2400" dirty="0" err="1"/>
              <a:t>the</a:t>
            </a:r>
            <a:r>
              <a:rPr lang="hu-HU" sz="2400" dirty="0"/>
              <a:t>-art IETF and IEEE </a:t>
            </a:r>
            <a:r>
              <a:rPr lang="hu-HU" sz="2400" dirty="0" err="1"/>
              <a:t>solutions</a:t>
            </a:r>
            <a:endParaRPr lang="hu-HU" sz="1800" dirty="0"/>
          </a:p>
          <a:p>
            <a:pPr lvl="1"/>
            <a:r>
              <a:rPr lang="hu-HU" sz="1800" dirty="0"/>
              <a:t>3GPP </a:t>
            </a:r>
            <a:r>
              <a:rPr lang="hu-HU" sz="1800" dirty="0" err="1"/>
              <a:t>specific</a:t>
            </a:r>
            <a:r>
              <a:rPr lang="hu-HU" sz="1800" dirty="0"/>
              <a:t> </a:t>
            </a:r>
            <a:r>
              <a:rPr lang="hu-HU" sz="1800" dirty="0" err="1"/>
              <a:t>optimizations</a:t>
            </a:r>
            <a:r>
              <a:rPr lang="hu-HU" sz="1800" dirty="0"/>
              <a:t>, </a:t>
            </a:r>
            <a:r>
              <a:rPr lang="hu-HU" sz="1800" dirty="0" err="1"/>
              <a:t>simplifications</a:t>
            </a:r>
            <a:r>
              <a:rPr lang="hu-HU" sz="1800" dirty="0"/>
              <a:t> </a:t>
            </a:r>
            <a:r>
              <a:rPr lang="hu-HU" sz="1800" dirty="0" err="1"/>
              <a:t>may</a:t>
            </a:r>
            <a:r>
              <a:rPr lang="hu-HU" sz="1800" dirty="0"/>
              <a:t> be </a:t>
            </a:r>
            <a:r>
              <a:rPr lang="hu-HU" sz="1800" dirty="0" err="1"/>
              <a:t>considered</a:t>
            </a:r>
            <a:r>
              <a:rPr lang="hu-HU" sz="1800" dirty="0"/>
              <a:t>. </a:t>
            </a:r>
            <a:endParaRPr lang="en-US" sz="2000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560052CD-B661-B3DD-5F24-2D26193EA740}"/>
              </a:ext>
            </a:extLst>
          </p:cNvPr>
          <p:cNvSpPr/>
          <p:nvPr/>
        </p:nvSpPr>
        <p:spPr bwMode="auto">
          <a:xfrm>
            <a:off x="0" y="5270849"/>
            <a:ext cx="9144000" cy="810816"/>
          </a:xfrm>
          <a:prstGeom prst="rect">
            <a:avLst/>
          </a:prstGeom>
          <a:solidFill>
            <a:schemeClr val="accent1">
              <a:lumMod val="75000"/>
            </a:schemeClr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54000" tIns="27000" rIns="54864" bIns="2743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Bef>
                <a:spcPts val="600"/>
              </a:spcBef>
            </a:pPr>
            <a:r>
              <a:rPr lang="en-US" sz="2000" b="1" dirty="0">
                <a:solidFill>
                  <a:schemeClr val="bg1"/>
                </a:solidFill>
                <a:latin typeface="+mn-lt"/>
              </a:rPr>
              <a:t>Adds operator value to </a:t>
            </a:r>
            <a:r>
              <a:rPr lang="hu-HU" sz="2000" b="1" dirty="0" err="1">
                <a:solidFill>
                  <a:schemeClr val="bg1"/>
                </a:solidFill>
                <a:latin typeface="+mn-lt"/>
              </a:rPr>
              <a:t>flexibly</a:t>
            </a:r>
            <a:r>
              <a:rPr lang="hu-HU" sz="2000" b="1" dirty="0">
                <a:solidFill>
                  <a:schemeClr val="bg1"/>
                </a:solidFill>
                <a:latin typeface="+mn-lt"/>
              </a:rPr>
              <a:t> </a:t>
            </a:r>
            <a:r>
              <a:rPr lang="en-US" sz="2000" b="1" dirty="0">
                <a:solidFill>
                  <a:schemeClr val="bg1"/>
                </a:solidFill>
                <a:latin typeface="+mn-lt"/>
              </a:rPr>
              <a:t>integrate 5GS to industrial deployments </a:t>
            </a:r>
            <a:br>
              <a:rPr lang="en-US" sz="2000" b="1" dirty="0">
                <a:solidFill>
                  <a:schemeClr val="bg1"/>
                </a:solidFill>
                <a:latin typeface="+mn-lt"/>
              </a:rPr>
            </a:br>
            <a:r>
              <a:rPr lang="en-US" sz="2000" b="1" dirty="0">
                <a:solidFill>
                  <a:schemeClr val="bg1"/>
                </a:solidFill>
                <a:latin typeface="+mn-lt"/>
              </a:rPr>
              <a:t>and provide 5GS redundancy as a service.</a:t>
            </a:r>
          </a:p>
        </p:txBody>
      </p:sp>
    </p:spTree>
    <p:extLst>
      <p:ext uri="{BB962C8B-B14F-4D97-AF65-F5344CB8AC3E}">
        <p14:creationId xmlns:p14="http://schemas.microsoft.com/office/powerpoint/2010/main" val="124232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_rels/item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.xml"/></Relationships>
</file>

<file path=customXml/_rels/item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.xml"/></Relationships>
</file>

<file path=customXml/_rels/item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.xml"/></Relationships>
</file>

<file path=customXml/_rels/item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9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d8762117-8292-4133-b1c7-eab5c6487cfd" xsi:nil="true"/>
    <lcf76f155ced4ddcb4097134ff3c332f xmlns="a666cf78-39a2-4718-9e3a-c97e0f2e2430">
      <Terms xmlns="http://schemas.microsoft.com/office/infopath/2007/PartnerControls"/>
    </lcf76f155ced4ddcb4097134ff3c332f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6D558C5159B8B4F9B176D7942557666" ma:contentTypeVersion="15" ma:contentTypeDescription="Create a new document." ma:contentTypeScope="" ma:versionID="d201cbdbca3047e62fcbc356dc99b1f1">
  <xsd:schema xmlns:xsd="http://www.w3.org/2001/XMLSchema" xmlns:xs="http://www.w3.org/2001/XMLSchema" xmlns:p="http://schemas.microsoft.com/office/2006/metadata/properties" xmlns:ns2="a666cf78-39a2-4718-9e3a-c97e0f2e2430" xmlns:ns3="5febc012-5c62-464f-8fa7-270037d49f7f" xmlns:ns4="d8762117-8292-4133-b1c7-eab5c6487cfd" targetNamespace="http://schemas.microsoft.com/office/2006/metadata/properties" ma:root="true" ma:fieldsID="4bd99bb0c74c25e7c73df61962fb97c6" ns2:_="" ns3:_="" ns4:_="">
    <xsd:import namespace="a666cf78-39a2-4718-9e3a-c97e0f2e2430"/>
    <xsd:import namespace="5febc012-5c62-464f-8fa7-270037d49f7f"/>
    <xsd:import namespace="d8762117-8292-4133-b1c7-eab5c6487cf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ServiceAutoKeyPoints" minOccurs="0"/>
                <xsd:element ref="ns2:MediaServiceKeyPoints" minOccurs="0"/>
                <xsd:element ref="ns2:MediaLengthInSeconds" minOccurs="0"/>
                <xsd:element ref="ns2:lcf76f155ced4ddcb4097134ff3c332f" minOccurs="0"/>
                <xsd:element ref="ns4:TaxCatchAll" minOccurs="0"/>
                <xsd:element ref="ns2:MediaServiceObjectDetectorVersions" minOccurs="0"/>
                <xsd:element ref="ns2:MediaServiceGenerationTime" minOccurs="0"/>
                <xsd:element ref="ns2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666cf78-39a2-4718-9e3a-c97e0f2e243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KeyPoints" ma:index="1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15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7" nillable="true" ma:taxonomy="true" ma:internalName="lcf76f155ced4ddcb4097134ff3c332f" ma:taxonomyFieldName="MediaServiceImageTags" ma:displayName="Image Tags" ma:readOnly="false" ma:fieldId="{5cf76f15-5ced-4ddc-b409-7134ff3c332f}" ma:taxonomyMulti="true" ma:sspId="c3d31b72-c4b9-4223-ac69-1d9539891dc8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19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GenerationTime" ma:index="20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1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febc012-5c62-464f-8fa7-270037d49f7f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8762117-8292-4133-b1c7-eab5c6487cfd" elementFormDefault="qualified">
    <xsd:import namespace="http://schemas.microsoft.com/office/2006/documentManagement/types"/>
    <xsd:import namespace="http://schemas.microsoft.com/office/infopath/2007/PartnerControls"/>
    <xsd:element name="TaxCatchAll" ma:index="18" nillable="true" ma:displayName="Taxonomy Catch All Column" ma:hidden="true" ma:list="{a6199f50-84ea-4c92-8370-5fe843a5677b}" ma:internalName="TaxCatchAll" ma:showField="CatchAllData" ma:web="5bc3bbca-6b18-421e-9b6d-b21b951c0ca6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TemplafySlideTemplateConfiguration><![CDATA[{"documentContentValidatorConfiguration":{"enableDocumentContentValidator":false,"documentContentValidatorVersion":0},"elementsMetadata":[],"slideId":"637661701761217959","enableDocumentContentUpdater":true,"version":"1.9"}]]></TemplafySlideTemplateConfiguration>
</file>

<file path=customXml/item4.xml><?xml version="1.0" encoding="utf-8"?>
<TemplafySlideFormConfiguration><![CDATA[{"formFields":[],"formDataEntries":[]}]]></TemplafySlideFormConfiguration>
</file>

<file path=customXml/item5.xml><?xml version="1.0" encoding="utf-8"?>
<TemplafySlideTemplateConfiguration><![CDATA[{"documentContentValidatorConfiguration":{"enableDocumentContentValidator":false,"documentContentValidatorVersion":0},"elementsMetadata":[],"slideId":"637661701761217959","enableDocumentContentUpdater":true,"version":"1.9"}]]></TemplafySlideTemplateConfiguration>
</file>

<file path=customXml/item6.xml><?xml version="1.0" encoding="utf-8"?>
<TemplafySlideFormConfiguration><![CDATA[{"formFields":[],"formDataEntries":[]}]]></TemplafySlideFormConfiguration>
</file>

<file path=customXml/item7.xml><?xml version="1.0" encoding="utf-8"?>
<TemplafySlideTemplateConfiguration><![CDATA[{"documentContentValidatorConfiguration":{"enableDocumentContentValidator":false,"documentContentValidatorVersion":0},"elementsMetadata":[],"slideId":"637661701761217959","enableDocumentContentUpdater":true,"version":"1.9"}]]></TemplafySlideTemplateConfiguration>
</file>

<file path=customXml/item8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9.xml><?xml version="1.0" encoding="utf-8"?>
<TemplafySlideFormConfiguration><![CDATA[{"formFields":[],"formDataEntries":[]}]]></TemplafySlideFormConfiguration>
</file>

<file path=customXml/itemProps1.xml><?xml version="1.0" encoding="utf-8"?>
<ds:datastoreItem xmlns:ds="http://schemas.openxmlformats.org/officeDocument/2006/customXml" ds:itemID="{A195B229-0FAC-41EF-BDC1-1542F634546F}">
  <ds:schemaRefs>
    <ds:schemaRef ds:uri="http://purl.org/dc/elements/1.1/"/>
    <ds:schemaRef ds:uri="d8762117-8292-4133-b1c7-eab5c6487cfd"/>
    <ds:schemaRef ds:uri="http://purl.org/dc/terms/"/>
    <ds:schemaRef ds:uri="http://purl.org/dc/dcmitype/"/>
    <ds:schemaRef ds:uri="a666cf78-39a2-4718-9e3a-c97e0f2e2430"/>
    <ds:schemaRef ds:uri="http://schemas.microsoft.com/office/2006/metadata/properties"/>
    <ds:schemaRef ds:uri="http://schemas.microsoft.com/office/2006/documentManagement/types"/>
    <ds:schemaRef ds:uri="5febc012-5c62-464f-8fa7-270037d49f7f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3F054740-F1EF-40E1-8507-A6BE39D3BD2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a666cf78-39a2-4718-9e3a-c97e0f2e2430"/>
    <ds:schemaRef ds:uri="5febc012-5c62-464f-8fa7-270037d49f7f"/>
    <ds:schemaRef ds:uri="d8762117-8292-4133-b1c7-eab5c6487cfd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8FB404C4-3161-4C65-9AF7-F75173D423A1}">
  <ds:schemaRefs/>
</ds:datastoreItem>
</file>

<file path=customXml/itemProps4.xml><?xml version="1.0" encoding="utf-8"?>
<ds:datastoreItem xmlns:ds="http://schemas.openxmlformats.org/officeDocument/2006/customXml" ds:itemID="{30BE2F0A-591A-4D1C-9667-0A0118FD4805}">
  <ds:schemaRefs/>
</ds:datastoreItem>
</file>

<file path=customXml/itemProps5.xml><?xml version="1.0" encoding="utf-8"?>
<ds:datastoreItem xmlns:ds="http://schemas.openxmlformats.org/officeDocument/2006/customXml" ds:itemID="{DF1B4F15-DD24-4934-94E9-942A35069F83}">
  <ds:schemaRefs/>
</ds:datastoreItem>
</file>

<file path=customXml/itemProps6.xml><?xml version="1.0" encoding="utf-8"?>
<ds:datastoreItem xmlns:ds="http://schemas.openxmlformats.org/officeDocument/2006/customXml" ds:itemID="{F43F2594-5449-454A-85D1-63E4AAAEBF44}">
  <ds:schemaRefs/>
</ds:datastoreItem>
</file>

<file path=customXml/itemProps7.xml><?xml version="1.0" encoding="utf-8"?>
<ds:datastoreItem xmlns:ds="http://schemas.openxmlformats.org/officeDocument/2006/customXml" ds:itemID="{5500BD1F-D426-4C56-89F2-40841A134AB7}">
  <ds:schemaRefs/>
</ds:datastoreItem>
</file>

<file path=customXml/itemProps8.xml><?xml version="1.0" encoding="utf-8"?>
<ds:datastoreItem xmlns:ds="http://schemas.openxmlformats.org/officeDocument/2006/customXml" ds:itemID="{D6C67825-8C3F-4748-8691-0516FC3FC0DC}">
  <ds:schemaRefs>
    <ds:schemaRef ds:uri="http://schemas.microsoft.com/sharepoint/v3/contenttype/forms"/>
  </ds:schemaRefs>
</ds:datastoreItem>
</file>

<file path=customXml/itemProps9.xml><?xml version="1.0" encoding="utf-8"?>
<ds:datastoreItem xmlns:ds="http://schemas.openxmlformats.org/officeDocument/2006/customXml" ds:itemID="{132AFEDD-AA2B-4283-8CAC-11E207DEEEDA}">
  <ds:schemaRefs/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34367</TotalTime>
  <Words>444</Words>
  <Application>Microsoft Office PowerPoint</Application>
  <PresentationFormat>On-screen Show (4:3)</PresentationFormat>
  <Paragraphs>85</Paragraphs>
  <Slides>8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4" baseType="lpstr">
      <vt:lpstr>Arial</vt:lpstr>
      <vt:lpstr>Arial </vt:lpstr>
      <vt:lpstr>Calibri</vt:lpstr>
      <vt:lpstr>Ericsson Hilda</vt:lpstr>
      <vt:lpstr>Times New Roman</vt:lpstr>
      <vt:lpstr>Office Theme</vt:lpstr>
      <vt:lpstr>Study on  User Plane Redundancy</vt:lpstr>
      <vt:lpstr>Background</vt:lpstr>
      <vt:lpstr>Need for flexible framework</vt:lpstr>
      <vt:lpstr>State-of-the-art IP redundancy solution: DetNet service sub-layer</vt:lpstr>
      <vt:lpstr>Redundancy scenario - Example 1</vt:lpstr>
      <vt:lpstr>Redundancy scenario - Example 2</vt:lpstr>
      <vt:lpstr>Redundancy scenario - Example 3</vt:lpstr>
      <vt:lpstr>Summary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Krister Sällberg</cp:lastModifiedBy>
  <cp:revision>1331</cp:revision>
  <dcterms:created xsi:type="dcterms:W3CDTF">2008-08-30T09:32:10Z</dcterms:created>
  <dcterms:modified xsi:type="dcterms:W3CDTF">2023-09-06T22:33:17Z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0x01010016D558C5159B8B4F9B176D7942557666</vt:lpwstr>
  </property>
</Properties>
</file>